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86" r:id="rId2"/>
    <p:sldId id="354" r:id="rId3"/>
    <p:sldId id="355" r:id="rId4"/>
    <p:sldId id="358" r:id="rId5"/>
    <p:sldId id="359" r:id="rId6"/>
    <p:sldId id="360" r:id="rId7"/>
    <p:sldId id="366" r:id="rId8"/>
    <p:sldId id="361" r:id="rId9"/>
    <p:sldId id="367" r:id="rId10"/>
    <p:sldId id="362" r:id="rId11"/>
    <p:sldId id="369" r:id="rId12"/>
    <p:sldId id="370" r:id="rId13"/>
    <p:sldId id="371" r:id="rId14"/>
    <p:sldId id="363" r:id="rId15"/>
    <p:sldId id="372" r:id="rId16"/>
    <p:sldId id="373" r:id="rId17"/>
    <p:sldId id="374" r:id="rId18"/>
    <p:sldId id="364" r:id="rId19"/>
    <p:sldId id="375" r:id="rId20"/>
    <p:sldId id="376" r:id="rId21"/>
    <p:sldId id="377" r:id="rId22"/>
    <p:sldId id="378" r:id="rId23"/>
    <p:sldId id="379" r:id="rId24"/>
    <p:sldId id="390" r:id="rId25"/>
    <p:sldId id="391" r:id="rId26"/>
    <p:sldId id="392" r:id="rId27"/>
    <p:sldId id="393" r:id="rId28"/>
    <p:sldId id="380" r:id="rId29"/>
    <p:sldId id="381" r:id="rId30"/>
    <p:sldId id="382" r:id="rId31"/>
    <p:sldId id="389" r:id="rId32"/>
    <p:sldId id="385" r:id="rId33"/>
    <p:sldId id="395" r:id="rId34"/>
    <p:sldId id="396" r:id="rId35"/>
    <p:sldId id="388" r:id="rId36"/>
    <p:sldId id="394"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CC33"/>
    <a:srgbClr val="009900"/>
    <a:srgbClr val="808000"/>
    <a:srgbClr val="CCCC00"/>
    <a:srgbClr val="0066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29" autoAdjust="0"/>
    <p:restoredTop sz="94660"/>
  </p:normalViewPr>
  <p:slideViewPr>
    <p:cSldViewPr>
      <p:cViewPr varScale="1">
        <p:scale>
          <a:sx n="125" d="100"/>
          <a:sy n="125" d="100"/>
        </p:scale>
        <p:origin x="558" y="10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BD966BC1-488A-48EE-B4A8-35F9CF2BC2AB}" type="datetimeFigureOut">
              <a:rPr lang="en-US"/>
              <a:pPr>
                <a:defRPr/>
              </a:pPr>
              <a:t>23-Feb-16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5294A54-967B-4B5D-BC10-4C13E8DCF944}" type="slidenum">
              <a:rPr lang="en-US" altLang="en-US"/>
              <a:pPr>
                <a:defRPr/>
              </a:pPr>
              <a:t>‹#›</a:t>
            </a:fld>
            <a:endParaRPr lang="en-US" altLang="en-US"/>
          </a:p>
        </p:txBody>
      </p:sp>
    </p:spTree>
    <p:extLst>
      <p:ext uri="{BB962C8B-B14F-4D97-AF65-F5344CB8AC3E}">
        <p14:creationId xmlns:p14="http://schemas.microsoft.com/office/powerpoint/2010/main" val="39760824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4045D2D-066F-4B3A-B6CC-94BA61737E1B}" type="slidenum">
              <a:rPr lang="en-US" altLang="en-US"/>
              <a:pPr>
                <a:defRPr/>
              </a:pPr>
              <a:t>‹#›</a:t>
            </a:fld>
            <a:endParaRPr lang="en-US" altLang="en-US"/>
          </a:p>
        </p:txBody>
      </p:sp>
    </p:spTree>
    <p:extLst>
      <p:ext uri="{BB962C8B-B14F-4D97-AF65-F5344CB8AC3E}">
        <p14:creationId xmlns:p14="http://schemas.microsoft.com/office/powerpoint/2010/main" val="124255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066C4B3-6EC6-4362-9CC2-D83D218355A3}" type="slidenum">
              <a:rPr lang="en-US" altLang="en-US"/>
              <a:pPr>
                <a:defRPr/>
              </a:pPr>
              <a:t>‹#›</a:t>
            </a:fld>
            <a:endParaRPr lang="en-US" altLang="en-US"/>
          </a:p>
        </p:txBody>
      </p:sp>
    </p:spTree>
    <p:extLst>
      <p:ext uri="{BB962C8B-B14F-4D97-AF65-F5344CB8AC3E}">
        <p14:creationId xmlns:p14="http://schemas.microsoft.com/office/powerpoint/2010/main" val="140629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D2FF261-6BEC-43AB-9995-271816294FC2}" type="slidenum">
              <a:rPr lang="en-US" altLang="en-US"/>
              <a:pPr>
                <a:defRPr/>
              </a:pPr>
              <a:t>‹#›</a:t>
            </a:fld>
            <a:endParaRPr lang="en-US" altLang="en-US"/>
          </a:p>
        </p:txBody>
      </p:sp>
    </p:spTree>
    <p:extLst>
      <p:ext uri="{BB962C8B-B14F-4D97-AF65-F5344CB8AC3E}">
        <p14:creationId xmlns:p14="http://schemas.microsoft.com/office/powerpoint/2010/main" val="878542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6D632BC-CE00-4538-BDF1-AC48C1294D53}" type="slidenum">
              <a:rPr lang="en-US" altLang="en-US"/>
              <a:pPr>
                <a:defRPr/>
              </a:pPr>
              <a:t>‹#›</a:t>
            </a:fld>
            <a:endParaRPr lang="en-US" altLang="en-US"/>
          </a:p>
        </p:txBody>
      </p:sp>
    </p:spTree>
    <p:extLst>
      <p:ext uri="{BB962C8B-B14F-4D97-AF65-F5344CB8AC3E}">
        <p14:creationId xmlns:p14="http://schemas.microsoft.com/office/powerpoint/2010/main" val="237910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F76021E-ECD2-47B2-B31C-27AE92A49EA1}" type="slidenum">
              <a:rPr lang="en-US" altLang="en-US"/>
              <a:pPr>
                <a:defRPr/>
              </a:pPr>
              <a:t>‹#›</a:t>
            </a:fld>
            <a:endParaRPr lang="en-US" altLang="en-US"/>
          </a:p>
        </p:txBody>
      </p:sp>
    </p:spTree>
    <p:extLst>
      <p:ext uri="{BB962C8B-B14F-4D97-AF65-F5344CB8AC3E}">
        <p14:creationId xmlns:p14="http://schemas.microsoft.com/office/powerpoint/2010/main" val="2648049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0FFF42D-124D-44FC-B3DB-A0637839E71F}" type="slidenum">
              <a:rPr lang="en-US" altLang="en-US"/>
              <a:pPr>
                <a:defRPr/>
              </a:pPr>
              <a:t>‹#›</a:t>
            </a:fld>
            <a:endParaRPr lang="en-US" altLang="en-US"/>
          </a:p>
        </p:txBody>
      </p:sp>
    </p:spTree>
    <p:extLst>
      <p:ext uri="{BB962C8B-B14F-4D97-AF65-F5344CB8AC3E}">
        <p14:creationId xmlns:p14="http://schemas.microsoft.com/office/powerpoint/2010/main" val="1842049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5F47FAD-9683-43BE-8543-3B1BC052FD2D}" type="slidenum">
              <a:rPr lang="en-US" altLang="en-US"/>
              <a:pPr>
                <a:defRPr/>
              </a:pPr>
              <a:t>‹#›</a:t>
            </a:fld>
            <a:endParaRPr lang="en-US" altLang="en-US"/>
          </a:p>
        </p:txBody>
      </p:sp>
    </p:spTree>
    <p:extLst>
      <p:ext uri="{BB962C8B-B14F-4D97-AF65-F5344CB8AC3E}">
        <p14:creationId xmlns:p14="http://schemas.microsoft.com/office/powerpoint/2010/main" val="383634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089FA886-73B5-4178-80E3-AD88C81CCC82}" type="slidenum">
              <a:rPr lang="en-US" altLang="en-US"/>
              <a:pPr>
                <a:defRPr/>
              </a:pPr>
              <a:t>‹#›</a:t>
            </a:fld>
            <a:endParaRPr lang="en-US" altLang="en-US"/>
          </a:p>
        </p:txBody>
      </p:sp>
    </p:spTree>
    <p:extLst>
      <p:ext uri="{BB962C8B-B14F-4D97-AF65-F5344CB8AC3E}">
        <p14:creationId xmlns:p14="http://schemas.microsoft.com/office/powerpoint/2010/main" val="343869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DB0025E-6B65-4054-9BD0-472E284E380B}" type="slidenum">
              <a:rPr lang="en-US" altLang="en-US"/>
              <a:pPr>
                <a:defRPr/>
              </a:pPr>
              <a:t>‹#›</a:t>
            </a:fld>
            <a:endParaRPr lang="en-US" altLang="en-US"/>
          </a:p>
        </p:txBody>
      </p:sp>
    </p:spTree>
    <p:extLst>
      <p:ext uri="{BB962C8B-B14F-4D97-AF65-F5344CB8AC3E}">
        <p14:creationId xmlns:p14="http://schemas.microsoft.com/office/powerpoint/2010/main" val="100111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9FC772C-41D2-4461-8CD4-3C8A178A9759}" type="slidenum">
              <a:rPr lang="en-US" altLang="en-US"/>
              <a:pPr>
                <a:defRPr/>
              </a:pPr>
              <a:t>‹#›</a:t>
            </a:fld>
            <a:endParaRPr lang="en-US" altLang="en-US"/>
          </a:p>
        </p:txBody>
      </p:sp>
    </p:spTree>
    <p:extLst>
      <p:ext uri="{BB962C8B-B14F-4D97-AF65-F5344CB8AC3E}">
        <p14:creationId xmlns:p14="http://schemas.microsoft.com/office/powerpoint/2010/main" val="4161380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F6F2269-F84F-4926-9EA8-EBCD608EF8B0}" type="slidenum">
              <a:rPr lang="en-US" altLang="en-US"/>
              <a:pPr>
                <a:defRPr/>
              </a:pPr>
              <a:t>‹#›</a:t>
            </a:fld>
            <a:endParaRPr lang="en-US" altLang="en-US"/>
          </a:p>
        </p:txBody>
      </p:sp>
    </p:spTree>
    <p:extLst>
      <p:ext uri="{BB962C8B-B14F-4D97-AF65-F5344CB8AC3E}">
        <p14:creationId xmlns:p14="http://schemas.microsoft.com/office/powerpoint/2010/main" val="1522361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Klik for at redigere titeltypografi i masteren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Klik for at redigere teksttypografierne i masteren</a:t>
            </a:r>
          </a:p>
          <a:p>
            <a:pPr lvl="1"/>
            <a:r>
              <a:rPr lang="en-US" altLang="en-US" smtClean="0"/>
              <a:t>Andet niveau</a:t>
            </a:r>
          </a:p>
          <a:p>
            <a:pPr lvl="2"/>
            <a:r>
              <a:rPr lang="en-US" altLang="en-US" smtClean="0"/>
              <a:t>Tredje niveau</a:t>
            </a:r>
          </a:p>
          <a:p>
            <a:pPr lvl="3"/>
            <a:r>
              <a:rPr lang="en-US" altLang="en-US" smtClean="0"/>
              <a:t>Fjerde niveau</a:t>
            </a:r>
          </a:p>
          <a:p>
            <a:pPr lvl="4"/>
            <a:r>
              <a:rPr lang="en-US" altLang="en-US" smtClean="0"/>
              <a:t>Femte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A5BF9ACD-DA0A-433E-92F2-7C6AD97CF26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900113" y="476250"/>
            <a:ext cx="7343775"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5400" i="1" dirty="0" smtClean="0">
                <a:solidFill>
                  <a:schemeClr val="accent6"/>
                </a:solidFill>
              </a:rPr>
              <a:t>ALMA 2016:</a:t>
            </a:r>
            <a:endParaRPr lang="en-US" altLang="en-US" sz="5400" i="1" dirty="0">
              <a:solidFill>
                <a:schemeClr val="accent6"/>
              </a:solidFill>
            </a:endParaRPr>
          </a:p>
          <a:p>
            <a:pPr eaLnBrk="1" hangingPunct="1">
              <a:spcBef>
                <a:spcPct val="0"/>
              </a:spcBef>
              <a:buFontTx/>
              <a:buNone/>
            </a:pPr>
            <a:endParaRPr lang="en-US" altLang="en-US" sz="2000" i="1" dirty="0">
              <a:solidFill>
                <a:schemeClr val="accent6"/>
              </a:solidFill>
            </a:endParaRPr>
          </a:p>
          <a:p>
            <a:pPr eaLnBrk="1" hangingPunct="1">
              <a:spcBef>
                <a:spcPct val="0"/>
              </a:spcBef>
              <a:buFontTx/>
              <a:buNone/>
            </a:pPr>
            <a:endParaRPr lang="en-US" altLang="en-US" sz="2000" b="1" dirty="0">
              <a:solidFill>
                <a:schemeClr val="accent6"/>
              </a:solidFill>
            </a:endParaRPr>
          </a:p>
          <a:p>
            <a:pPr eaLnBrk="1" hangingPunct="1">
              <a:spcBef>
                <a:spcPct val="0"/>
              </a:spcBef>
              <a:buFontTx/>
              <a:buNone/>
            </a:pPr>
            <a:endParaRPr lang="en-US" altLang="en-US" sz="2000" dirty="0" smtClean="0">
              <a:solidFill>
                <a:schemeClr val="accent6"/>
              </a:solidFill>
            </a:endParaRPr>
          </a:p>
          <a:p>
            <a:pPr eaLnBrk="1" hangingPunct="1">
              <a:spcBef>
                <a:spcPct val="0"/>
              </a:spcBef>
              <a:buFontTx/>
              <a:buNone/>
            </a:pPr>
            <a:endParaRPr lang="en-US" altLang="en-US" sz="2000" dirty="0" smtClean="0">
              <a:solidFill>
                <a:schemeClr val="accent6"/>
              </a:solidFill>
            </a:endParaRPr>
          </a:p>
          <a:p>
            <a:pPr marL="342900" indent="-342900" algn="ctr" eaLnBrk="1" hangingPunct="1">
              <a:spcBef>
                <a:spcPct val="0"/>
              </a:spcBef>
              <a:buNone/>
            </a:pPr>
            <a:r>
              <a:rPr lang="en-US" sz="4400" b="1" dirty="0">
                <a:solidFill>
                  <a:schemeClr val="accent6"/>
                </a:solidFill>
              </a:rPr>
              <a:t>Fast Rub and Buzz </a:t>
            </a:r>
            <a:r>
              <a:rPr lang="en-US" sz="4400" b="1" dirty="0" smtClean="0">
                <a:solidFill>
                  <a:schemeClr val="accent6"/>
                </a:solidFill>
              </a:rPr>
              <a:t>Testing</a:t>
            </a:r>
          </a:p>
          <a:p>
            <a:pPr marL="342900" indent="-342900" algn="ctr" eaLnBrk="1" hangingPunct="1">
              <a:spcBef>
                <a:spcPct val="0"/>
              </a:spcBef>
              <a:buNone/>
            </a:pPr>
            <a:endParaRPr lang="en-US" sz="4400" b="1" dirty="0">
              <a:solidFill>
                <a:schemeClr val="accent6"/>
              </a:solidFill>
            </a:endParaRPr>
          </a:p>
          <a:p>
            <a:pPr marL="342900" indent="-342900" algn="ctr" eaLnBrk="1" hangingPunct="1">
              <a:spcBef>
                <a:spcPct val="0"/>
              </a:spcBef>
              <a:buNone/>
            </a:pPr>
            <a:r>
              <a:rPr lang="zh-CN" altLang="en-US" sz="4400" b="1" dirty="0">
                <a:solidFill>
                  <a:schemeClr val="accent6"/>
                </a:solidFill>
              </a:rPr>
              <a:t>快速异音测试</a:t>
            </a:r>
            <a:endParaRPr lang="en-US" altLang="en-US" sz="4400" b="1" dirty="0">
              <a:solidFill>
                <a:schemeClr val="accent6"/>
              </a:solidFill>
            </a:endParaRPr>
          </a:p>
          <a:p>
            <a:pPr eaLnBrk="1" hangingPunct="1">
              <a:spcBef>
                <a:spcPct val="0"/>
              </a:spcBef>
              <a:buFontTx/>
              <a:buNone/>
            </a:pPr>
            <a:endParaRPr lang="en-US" altLang="en-US" sz="2000" dirty="0" smtClean="0">
              <a:solidFill>
                <a:schemeClr val="accent6"/>
              </a:solidFill>
            </a:endParaRPr>
          </a:p>
          <a:p>
            <a:pPr eaLnBrk="1" hangingPunct="1">
              <a:spcBef>
                <a:spcPct val="0"/>
              </a:spcBef>
              <a:buFontTx/>
              <a:buNone/>
            </a:pPr>
            <a:endParaRPr lang="en-US" altLang="en-US" sz="2000" dirty="0">
              <a:solidFill>
                <a:schemeClr val="accent6"/>
              </a:solidFill>
            </a:endParaRPr>
          </a:p>
          <a:p>
            <a:pPr eaLnBrk="1" hangingPunct="1">
              <a:spcBef>
                <a:spcPct val="0"/>
              </a:spcBef>
              <a:buFontTx/>
              <a:buNone/>
            </a:pPr>
            <a:endParaRPr lang="en-US" altLang="en-US" sz="2000" dirty="0" smtClean="0">
              <a:solidFill>
                <a:schemeClr val="accent6"/>
              </a:solidFill>
            </a:endParaRPr>
          </a:p>
          <a:p>
            <a:pPr eaLnBrk="1" hangingPunct="1">
              <a:spcBef>
                <a:spcPct val="0"/>
              </a:spcBef>
              <a:buFontTx/>
              <a:buNone/>
            </a:pPr>
            <a:endParaRPr lang="en-US" altLang="en-US" sz="2000" dirty="0">
              <a:solidFill>
                <a:schemeClr val="accent6"/>
              </a:solidFill>
            </a:endParaRPr>
          </a:p>
          <a:p>
            <a:pPr eaLnBrk="1" hangingPunct="1">
              <a:spcBef>
                <a:spcPct val="0"/>
              </a:spcBef>
              <a:buFontTx/>
              <a:buNone/>
            </a:pPr>
            <a:endParaRPr lang="en-US" altLang="en-US" sz="2000" dirty="0" smtClean="0">
              <a:solidFill>
                <a:schemeClr val="accent6"/>
              </a:solidFill>
            </a:endParaRPr>
          </a:p>
          <a:p>
            <a:pPr eaLnBrk="1" hangingPunct="1">
              <a:spcBef>
                <a:spcPct val="0"/>
              </a:spcBef>
              <a:buFontTx/>
              <a:buNone/>
            </a:pPr>
            <a:endParaRPr lang="en-US" altLang="en-US" sz="1000" dirty="0">
              <a:solidFill>
                <a:schemeClr val="accent6"/>
              </a:solidFill>
            </a:endParaRPr>
          </a:p>
          <a:p>
            <a:pPr algn="ctr" eaLnBrk="1" hangingPunct="1">
              <a:spcBef>
                <a:spcPct val="0"/>
              </a:spcBef>
              <a:buFontTx/>
              <a:buNone/>
            </a:pPr>
            <a:r>
              <a:rPr lang="en-US" altLang="en-US" sz="2000" i="1" dirty="0">
                <a:solidFill>
                  <a:schemeClr val="accent6"/>
                </a:solidFill>
              </a:rPr>
              <a:t>Peter Larsen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251520" y="611997"/>
            <a:ext cx="8712969"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buNone/>
            </a:pPr>
            <a:r>
              <a:rPr lang="en-US" b="1" dirty="0">
                <a:solidFill>
                  <a:schemeClr val="accent6"/>
                </a:solidFill>
              </a:rPr>
              <a:t>Human Audio </a:t>
            </a:r>
            <a:r>
              <a:rPr lang="en-US" b="1" dirty="0" smtClean="0">
                <a:solidFill>
                  <a:schemeClr val="accent6"/>
                </a:solidFill>
              </a:rPr>
              <a:t>perception</a:t>
            </a:r>
            <a:r>
              <a:rPr lang="zh-CN" altLang="zh-CN" sz="2800" dirty="0">
                <a:solidFill>
                  <a:schemeClr val="accent2"/>
                </a:solidFill>
              </a:rPr>
              <a:t>人类声音的感知</a:t>
            </a:r>
            <a:r>
              <a:rPr lang="en-US" altLang="zh-CN" sz="2800" dirty="0">
                <a:solidFill>
                  <a:schemeClr val="accent2"/>
                </a:solidFill>
              </a:rPr>
              <a:t>	</a:t>
            </a:r>
            <a:endParaRPr lang="en-US" sz="2800" dirty="0">
              <a:solidFill>
                <a:schemeClr val="accent2"/>
              </a:solidFill>
            </a:endParaRPr>
          </a:p>
          <a:p>
            <a:pPr eaLnBrk="1" hangingPunct="1">
              <a:spcBef>
                <a:spcPct val="0"/>
              </a:spcBef>
              <a:buFontTx/>
              <a:buNone/>
            </a:pPr>
            <a:r>
              <a:rPr lang="en-US" dirty="0" err="1">
                <a:solidFill>
                  <a:schemeClr val="accent6"/>
                </a:solidFill>
              </a:rPr>
              <a:t>Bosse</a:t>
            </a:r>
            <a:r>
              <a:rPr lang="en-US" dirty="0">
                <a:solidFill>
                  <a:schemeClr val="accent6"/>
                </a:solidFill>
              </a:rPr>
              <a:t> Lincoln/Stanford University [4</a:t>
            </a:r>
            <a:r>
              <a:rPr lang="en-US" dirty="0" smtClean="0">
                <a:solidFill>
                  <a:schemeClr val="accent6"/>
                </a:solidFill>
              </a:rPr>
              <a:t>]:</a:t>
            </a:r>
            <a:r>
              <a:rPr lang="zh-CN" altLang="zh-CN" dirty="0">
                <a:solidFill>
                  <a:schemeClr val="accent2"/>
                </a:solidFill>
              </a:rPr>
              <a:t>斯坦福大学的博斯</a:t>
            </a:r>
            <a:r>
              <a:rPr lang="en-US" altLang="zh-CN" dirty="0">
                <a:solidFill>
                  <a:schemeClr val="accent2"/>
                </a:solidFill>
              </a:rPr>
              <a:t>.</a:t>
            </a:r>
            <a:r>
              <a:rPr lang="zh-CN" altLang="zh-CN" dirty="0">
                <a:solidFill>
                  <a:schemeClr val="accent2"/>
                </a:solidFill>
              </a:rPr>
              <a:t>林肯</a:t>
            </a:r>
            <a:r>
              <a:rPr lang="en-US" altLang="zh-CN" baseline="30000" dirty="0">
                <a:solidFill>
                  <a:schemeClr val="accent2"/>
                </a:solidFill>
              </a:rPr>
              <a:t>[4]</a:t>
            </a:r>
            <a:r>
              <a:rPr lang="zh-CN" altLang="zh-CN" dirty="0">
                <a:solidFill>
                  <a:schemeClr val="accent2"/>
                </a:solidFill>
              </a:rPr>
              <a:t>指出：</a:t>
            </a:r>
            <a:endParaRPr lang="en-US" dirty="0" smtClean="0">
              <a:solidFill>
                <a:schemeClr val="accent2"/>
              </a:solidFill>
            </a:endParaRPr>
          </a:p>
          <a:p>
            <a:pPr eaLnBrk="1" hangingPunct="1">
              <a:spcBef>
                <a:spcPct val="0"/>
              </a:spcBef>
              <a:buFontTx/>
              <a:buNone/>
            </a:pPr>
            <a:r>
              <a:rPr lang="en-US" dirty="0">
                <a:solidFill>
                  <a:schemeClr val="accent6"/>
                </a:solidFill>
              </a:rPr>
              <a:t> </a:t>
            </a:r>
            <a:endParaRPr lang="en-US" dirty="0" smtClean="0">
              <a:solidFill>
                <a:schemeClr val="accent6"/>
              </a:solidFill>
            </a:endParaRPr>
          </a:p>
          <a:p>
            <a:pPr lvl="0" eaLnBrk="1" hangingPunct="1">
              <a:spcBef>
                <a:spcPct val="0"/>
              </a:spcBef>
              <a:buNone/>
            </a:pPr>
            <a:r>
              <a:rPr lang="en-US" sz="2000" dirty="0" smtClean="0">
                <a:solidFill>
                  <a:schemeClr val="accent6"/>
                </a:solidFill>
              </a:rPr>
              <a:t>“</a:t>
            </a:r>
            <a:r>
              <a:rPr lang="en-US" sz="2000" dirty="0">
                <a:solidFill>
                  <a:schemeClr val="accent6"/>
                </a:solidFill>
              </a:rPr>
              <a:t>The human auditory system has some interesting properties. We have a dynamic frequency range from about 20 to 20000 Hz, and we hear sounds with intensity varying over many magnitudes. The hearing system may thus seem to be a very wide-range instrument, which is not altogether true</a:t>
            </a:r>
            <a:r>
              <a:rPr lang="en-US" sz="2000" dirty="0" smtClean="0">
                <a:solidFill>
                  <a:schemeClr val="accent6"/>
                </a:solidFill>
              </a:rPr>
              <a:t>.</a:t>
            </a:r>
          </a:p>
          <a:p>
            <a:pPr lvl="0" eaLnBrk="1" hangingPunct="1">
              <a:spcBef>
                <a:spcPct val="0"/>
              </a:spcBef>
              <a:buNone/>
            </a:pPr>
            <a:endParaRPr lang="en-US" altLang="zh-CN" sz="2000" dirty="0">
              <a:solidFill>
                <a:schemeClr val="accent6"/>
              </a:solidFill>
            </a:endParaRPr>
          </a:p>
          <a:p>
            <a:pPr lvl="0" eaLnBrk="1" hangingPunct="1">
              <a:spcBef>
                <a:spcPct val="0"/>
              </a:spcBef>
              <a:buNone/>
            </a:pPr>
            <a:r>
              <a:rPr lang="zh-CN" altLang="zh-CN" sz="2000" dirty="0" smtClean="0">
                <a:solidFill>
                  <a:schemeClr val="accent2"/>
                </a:solidFill>
              </a:rPr>
              <a:t>来自人类</a:t>
            </a:r>
            <a:r>
              <a:rPr lang="zh-CN" altLang="zh-CN" sz="2000" dirty="0">
                <a:solidFill>
                  <a:schemeClr val="accent2"/>
                </a:solidFill>
              </a:rPr>
              <a:t>的听觉系统有一些很有意思的特性，我们听觉的频率范围从</a:t>
            </a:r>
            <a:r>
              <a:rPr lang="en-US" altLang="zh-CN" sz="2000" dirty="0">
                <a:solidFill>
                  <a:schemeClr val="accent2"/>
                </a:solidFill>
              </a:rPr>
              <a:t>20Hz</a:t>
            </a:r>
            <a:r>
              <a:rPr lang="zh-CN" altLang="zh-CN" sz="2000" dirty="0">
                <a:solidFill>
                  <a:schemeClr val="accent2"/>
                </a:solidFill>
              </a:rPr>
              <a:t>到</a:t>
            </a:r>
            <a:r>
              <a:rPr lang="en-US" altLang="zh-CN" sz="2000" dirty="0">
                <a:solidFill>
                  <a:schemeClr val="accent2"/>
                </a:solidFill>
              </a:rPr>
              <a:t>20000 Hz</a:t>
            </a:r>
            <a:r>
              <a:rPr lang="zh-CN" altLang="zh-CN" sz="2000" dirty="0">
                <a:solidFill>
                  <a:schemeClr val="accent2"/>
                </a:solidFill>
              </a:rPr>
              <a:t>，我们听到的声音幅度变化范围也非常大。听觉系统看起来是一个有很大动态范围的设备，但实际并不是</a:t>
            </a:r>
            <a:r>
              <a:rPr lang="zh-CN" altLang="zh-CN" sz="2000" dirty="0" smtClean="0">
                <a:solidFill>
                  <a:schemeClr val="accent2"/>
                </a:solidFill>
              </a:rPr>
              <a:t>这样</a:t>
            </a:r>
            <a:r>
              <a:rPr lang="zh-CN" altLang="en-US" sz="2000" dirty="0">
                <a:solidFill>
                  <a:schemeClr val="accent2"/>
                </a:solidFill>
              </a:rPr>
              <a:t>。</a:t>
            </a:r>
            <a:endParaRPr lang="en-US" altLang="en-US" sz="2000" dirty="0" smtClean="0">
              <a:solidFill>
                <a:schemeClr val="accent2"/>
              </a:solidFill>
            </a:endParaRPr>
          </a:p>
          <a:p>
            <a:pPr eaLnBrk="1" hangingPunct="1">
              <a:spcBef>
                <a:spcPct val="0"/>
              </a:spcBef>
              <a:buFontTx/>
              <a:buNone/>
            </a:pPr>
            <a:endParaRPr lang="en-US" altLang="en-US" dirty="0">
              <a:solidFill>
                <a:schemeClr val="accent6"/>
              </a:solidFill>
            </a:endParaRPr>
          </a:p>
          <a:p>
            <a:pPr eaLnBrk="1" hangingPunct="1">
              <a:spcBef>
                <a:spcPct val="0"/>
              </a:spcBef>
              <a:buFontTx/>
              <a:buNone/>
            </a:pPr>
            <a:endParaRPr lang="en-US" altLang="en-US" sz="2000" dirty="0" smtClean="0">
              <a:solidFill>
                <a:schemeClr val="accent6"/>
              </a:solidFill>
            </a:endParaRPr>
          </a:p>
          <a:p>
            <a:pPr eaLnBrk="1" hangingPunct="1">
              <a:spcBef>
                <a:spcPct val="0"/>
              </a:spcBef>
              <a:buFontTx/>
              <a:buNone/>
            </a:pPr>
            <a:endParaRPr lang="en-US" altLang="en-US" sz="1000"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spTree>
    <p:extLst>
      <p:ext uri="{BB962C8B-B14F-4D97-AF65-F5344CB8AC3E}">
        <p14:creationId xmlns:p14="http://schemas.microsoft.com/office/powerpoint/2010/main" val="3417022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251520" y="332656"/>
            <a:ext cx="8712969"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buNone/>
            </a:pPr>
            <a:r>
              <a:rPr lang="en-US" sz="2400" b="1" dirty="0">
                <a:solidFill>
                  <a:schemeClr val="accent6"/>
                </a:solidFill>
              </a:rPr>
              <a:t>Human Audio </a:t>
            </a:r>
            <a:r>
              <a:rPr lang="en-US" sz="2400" b="1" dirty="0" smtClean="0">
                <a:solidFill>
                  <a:schemeClr val="accent6"/>
                </a:solidFill>
              </a:rPr>
              <a:t>perception</a:t>
            </a:r>
            <a:r>
              <a:rPr lang="zh-CN" altLang="en-US" sz="2400" b="1" dirty="0" smtClean="0">
                <a:solidFill>
                  <a:schemeClr val="accent6"/>
                </a:solidFill>
              </a:rPr>
              <a:t>人类的听觉感知</a:t>
            </a:r>
            <a:endParaRPr lang="en-US" sz="2400" dirty="0">
              <a:solidFill>
                <a:schemeClr val="accent6"/>
              </a:solidFill>
            </a:endParaRPr>
          </a:p>
          <a:p>
            <a:pPr eaLnBrk="1" hangingPunct="1">
              <a:spcBef>
                <a:spcPct val="0"/>
              </a:spcBef>
              <a:buFontTx/>
              <a:buNone/>
            </a:pPr>
            <a:r>
              <a:rPr lang="en-US" sz="2400" dirty="0" err="1">
                <a:solidFill>
                  <a:schemeClr val="accent6"/>
                </a:solidFill>
              </a:rPr>
              <a:t>Bosse</a:t>
            </a:r>
            <a:r>
              <a:rPr lang="en-US" sz="2400" dirty="0">
                <a:solidFill>
                  <a:schemeClr val="accent6"/>
                </a:solidFill>
              </a:rPr>
              <a:t> Lincoln/Stanford University [4</a:t>
            </a:r>
            <a:r>
              <a:rPr lang="en-US" sz="2400" dirty="0" smtClean="0">
                <a:solidFill>
                  <a:schemeClr val="accent6"/>
                </a:solidFill>
              </a:rPr>
              <a:t>]</a:t>
            </a:r>
            <a:r>
              <a:rPr lang="zh-CN" altLang="en-US" sz="2400" dirty="0" smtClean="0">
                <a:solidFill>
                  <a:schemeClr val="accent6"/>
                </a:solidFill>
              </a:rPr>
              <a:t>来自斯坦福大学的博世林肯</a:t>
            </a:r>
            <a:r>
              <a:rPr lang="en-US" sz="2400" dirty="0" smtClean="0">
                <a:solidFill>
                  <a:schemeClr val="accent6"/>
                </a:solidFill>
              </a:rPr>
              <a:t>:</a:t>
            </a:r>
          </a:p>
          <a:p>
            <a:pPr eaLnBrk="1" hangingPunct="1">
              <a:spcBef>
                <a:spcPct val="0"/>
              </a:spcBef>
              <a:buFontTx/>
              <a:buNone/>
            </a:pPr>
            <a:endParaRPr lang="en-US" sz="1400" dirty="0" smtClean="0">
              <a:solidFill>
                <a:schemeClr val="accent6"/>
              </a:solidFill>
            </a:endParaRPr>
          </a:p>
          <a:p>
            <a:pPr eaLnBrk="1" hangingPunct="1">
              <a:spcBef>
                <a:spcPct val="0"/>
              </a:spcBef>
              <a:buFontTx/>
              <a:buNone/>
            </a:pPr>
            <a:r>
              <a:rPr lang="en-US" sz="2000" dirty="0" smtClean="0">
                <a:solidFill>
                  <a:schemeClr val="accent6"/>
                </a:solidFill>
              </a:rPr>
              <a:t>To </a:t>
            </a:r>
            <a:r>
              <a:rPr lang="en-US" sz="2000" dirty="0">
                <a:solidFill>
                  <a:schemeClr val="accent6"/>
                </a:solidFill>
              </a:rPr>
              <a:t>obtain those characteristics, the hearing is very adaptive -- what we hear depends on what kind of audio environment we are in. In the presence of a strong white noise, for example, many weaker sounds get masked and thus we cannot hear them at all. Some of these masking characteristics are due to the physical ear, and some are due to the processing in the brain</a:t>
            </a:r>
            <a:r>
              <a:rPr lang="en-US" sz="2000" dirty="0" smtClean="0">
                <a:solidFill>
                  <a:schemeClr val="accent6"/>
                </a:solidFill>
              </a:rPr>
              <a:t>”.</a:t>
            </a:r>
          </a:p>
          <a:p>
            <a:pPr eaLnBrk="1" hangingPunct="1">
              <a:spcBef>
                <a:spcPct val="0"/>
              </a:spcBef>
              <a:buFontTx/>
              <a:buNone/>
            </a:pPr>
            <a:endParaRPr lang="en-US" altLang="zh-CN" sz="2400" dirty="0">
              <a:solidFill>
                <a:schemeClr val="accent6"/>
              </a:solidFill>
            </a:endParaRPr>
          </a:p>
          <a:p>
            <a:pPr eaLnBrk="1" hangingPunct="1">
              <a:spcBef>
                <a:spcPct val="0"/>
              </a:spcBef>
              <a:buFontTx/>
              <a:buNone/>
            </a:pPr>
            <a:r>
              <a:rPr lang="zh-CN" altLang="zh-CN" sz="2400" dirty="0" smtClean="0">
                <a:solidFill>
                  <a:schemeClr val="accent2"/>
                </a:solidFill>
              </a:rPr>
              <a:t>听</a:t>
            </a:r>
            <a:r>
              <a:rPr lang="zh-CN" altLang="zh-CN" sz="2400" dirty="0">
                <a:solidFill>
                  <a:schemeClr val="accent2"/>
                </a:solidFill>
              </a:rPr>
              <a:t>觉系统有强的自适应特征。我们能听到的依赖于我们所在的声音环境。例如在一个白噪声很强的环境中，使我们根本无法听到被掩蔽的很多微小的声音。一部分掩蔽效应是由于我们的耳朵的物理特性决定的，也有部分是由于大脑处理的结果。</a:t>
            </a:r>
            <a:endParaRPr lang="en-US" sz="2400" dirty="0">
              <a:solidFill>
                <a:schemeClr val="accent2"/>
              </a:solidFill>
            </a:endParaRPr>
          </a:p>
          <a:p>
            <a:pPr eaLnBrk="1" hangingPunct="1">
              <a:spcBef>
                <a:spcPct val="0"/>
              </a:spcBef>
              <a:buFontTx/>
              <a:buNone/>
            </a:pPr>
            <a:endParaRPr lang="en-US" altLang="en-US" dirty="0">
              <a:solidFill>
                <a:schemeClr val="accent2"/>
              </a:solidFill>
            </a:endParaRPr>
          </a:p>
          <a:p>
            <a:pPr eaLnBrk="1" hangingPunct="1">
              <a:spcBef>
                <a:spcPct val="0"/>
              </a:spcBef>
              <a:buFontTx/>
              <a:buNone/>
            </a:pPr>
            <a:endParaRPr lang="en-US" altLang="en-US" sz="2000" dirty="0" smtClean="0">
              <a:solidFill>
                <a:schemeClr val="accent6"/>
              </a:solidFill>
            </a:endParaRPr>
          </a:p>
          <a:p>
            <a:pPr eaLnBrk="1" hangingPunct="1">
              <a:spcBef>
                <a:spcPct val="0"/>
              </a:spcBef>
              <a:buFontTx/>
              <a:buNone/>
            </a:pPr>
            <a:endParaRPr lang="en-US" altLang="en-US" sz="1000"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spTree>
    <p:extLst>
      <p:ext uri="{BB962C8B-B14F-4D97-AF65-F5344CB8AC3E}">
        <p14:creationId xmlns:p14="http://schemas.microsoft.com/office/powerpoint/2010/main" val="2536737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251520" y="332656"/>
            <a:ext cx="8712969" cy="661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b="1" dirty="0">
                <a:solidFill>
                  <a:schemeClr val="accent6"/>
                </a:solidFill>
              </a:rPr>
              <a:t>Human Audio </a:t>
            </a:r>
            <a:r>
              <a:rPr lang="en-US" b="1" dirty="0" smtClean="0">
                <a:solidFill>
                  <a:schemeClr val="accent6"/>
                </a:solidFill>
              </a:rPr>
              <a:t>perception</a:t>
            </a:r>
            <a:r>
              <a:rPr lang="zh-CN" altLang="zh-CN" sz="2800" dirty="0">
                <a:solidFill>
                  <a:schemeClr val="accent2"/>
                </a:solidFill>
              </a:rPr>
              <a:t>人类声音的感知</a:t>
            </a:r>
            <a:r>
              <a:rPr lang="en-US" altLang="zh-CN" sz="2800" dirty="0">
                <a:solidFill>
                  <a:schemeClr val="accent2"/>
                </a:solidFill>
              </a:rPr>
              <a:t>	</a:t>
            </a:r>
            <a:endParaRPr lang="zh-CN" altLang="zh-CN" sz="2800" dirty="0">
              <a:solidFill>
                <a:schemeClr val="accent2"/>
              </a:solidFill>
            </a:endParaRPr>
          </a:p>
          <a:p>
            <a:pPr eaLnBrk="1" hangingPunct="1">
              <a:spcBef>
                <a:spcPct val="0"/>
              </a:spcBef>
              <a:buNone/>
            </a:pPr>
            <a:r>
              <a:rPr lang="en-US" dirty="0" err="1" smtClean="0">
                <a:solidFill>
                  <a:schemeClr val="accent2"/>
                </a:solidFill>
              </a:rPr>
              <a:t>Bosse</a:t>
            </a:r>
            <a:r>
              <a:rPr lang="en-US" dirty="0" smtClean="0">
                <a:solidFill>
                  <a:schemeClr val="accent2"/>
                </a:solidFill>
              </a:rPr>
              <a:t> </a:t>
            </a:r>
            <a:r>
              <a:rPr lang="en-US" dirty="0">
                <a:solidFill>
                  <a:schemeClr val="accent2"/>
                </a:solidFill>
              </a:rPr>
              <a:t>Lincoln/Stanford University [4</a:t>
            </a:r>
            <a:r>
              <a:rPr lang="en-US" dirty="0" smtClean="0">
                <a:solidFill>
                  <a:schemeClr val="accent2"/>
                </a:solidFill>
              </a:rPr>
              <a:t>]:</a:t>
            </a:r>
            <a:r>
              <a:rPr lang="zh-CN" altLang="zh-CN" dirty="0">
                <a:solidFill>
                  <a:schemeClr val="accent2"/>
                </a:solidFill>
              </a:rPr>
              <a:t>来自斯坦福大学的博斯</a:t>
            </a:r>
            <a:r>
              <a:rPr lang="en-US" altLang="zh-CN" dirty="0">
                <a:solidFill>
                  <a:schemeClr val="accent2"/>
                </a:solidFill>
              </a:rPr>
              <a:t>.</a:t>
            </a:r>
            <a:r>
              <a:rPr lang="zh-CN" altLang="zh-CN" dirty="0">
                <a:solidFill>
                  <a:schemeClr val="accent2"/>
                </a:solidFill>
              </a:rPr>
              <a:t>林肯</a:t>
            </a:r>
            <a:r>
              <a:rPr lang="en-US" altLang="zh-CN" baseline="30000" dirty="0">
                <a:solidFill>
                  <a:schemeClr val="accent2"/>
                </a:solidFill>
              </a:rPr>
              <a:t>[4]</a:t>
            </a:r>
            <a:r>
              <a:rPr lang="zh-CN" altLang="zh-CN" dirty="0">
                <a:solidFill>
                  <a:schemeClr val="accent2"/>
                </a:solidFill>
              </a:rPr>
              <a:t>指出：</a:t>
            </a:r>
            <a:endParaRPr lang="en-US" altLang="zh-CN" dirty="0">
              <a:solidFill>
                <a:schemeClr val="accent2"/>
              </a:solidFill>
            </a:endParaRPr>
          </a:p>
          <a:p>
            <a:pPr eaLnBrk="1" hangingPunct="1">
              <a:spcBef>
                <a:spcPct val="0"/>
              </a:spcBef>
              <a:buFontTx/>
              <a:buNone/>
            </a:pPr>
            <a:endParaRPr lang="en-US" dirty="0" smtClean="0">
              <a:solidFill>
                <a:schemeClr val="accent6"/>
              </a:solidFill>
            </a:endParaRPr>
          </a:p>
          <a:p>
            <a:pPr eaLnBrk="1" hangingPunct="1">
              <a:spcBef>
                <a:spcPct val="0"/>
              </a:spcBef>
              <a:buFontTx/>
              <a:buNone/>
            </a:pPr>
            <a:endParaRPr lang="en-US" sz="1400" dirty="0" smtClean="0">
              <a:solidFill>
                <a:schemeClr val="accent6"/>
              </a:solidFill>
            </a:endParaRPr>
          </a:p>
          <a:p>
            <a:pPr marL="0" lvl="1" indent="0" eaLnBrk="1" hangingPunct="1">
              <a:spcBef>
                <a:spcPct val="0"/>
              </a:spcBef>
              <a:buNone/>
            </a:pPr>
            <a:r>
              <a:rPr lang="en-US" sz="2000" dirty="0">
                <a:solidFill>
                  <a:schemeClr val="accent6"/>
                </a:solidFill>
              </a:rPr>
              <a:t>“Using masking principles, experiments have been performed by others where correctly shaped noise has been added to audio data without audible effect down to an SNR of 25 </a:t>
            </a:r>
            <a:r>
              <a:rPr lang="en-US" sz="2000" dirty="0" err="1">
                <a:solidFill>
                  <a:schemeClr val="accent6"/>
                </a:solidFill>
              </a:rPr>
              <a:t>dB.</a:t>
            </a:r>
            <a:r>
              <a:rPr lang="en-US" sz="2000" dirty="0">
                <a:solidFill>
                  <a:schemeClr val="accent6"/>
                </a:solidFill>
              </a:rPr>
              <a:t> On the other hand, deliberately “wrongly'' shaped noise, i.e. noise with high energy in sensitive areas can be audible up to an SNR of </a:t>
            </a:r>
            <a:r>
              <a:rPr lang="en-US" sz="2000" dirty="0">
                <a:solidFill>
                  <a:srgbClr val="FF0000"/>
                </a:solidFill>
              </a:rPr>
              <a:t>90 dB</a:t>
            </a:r>
            <a:r>
              <a:rPr lang="en-US" sz="2000" dirty="0">
                <a:solidFill>
                  <a:schemeClr val="accent6"/>
                </a:solidFill>
              </a:rPr>
              <a:t>” [4</a:t>
            </a:r>
            <a:r>
              <a:rPr lang="en-US" sz="2000" dirty="0" smtClean="0">
                <a:solidFill>
                  <a:schemeClr val="accent6"/>
                </a:solidFill>
              </a:rPr>
              <a:t>].</a:t>
            </a:r>
          </a:p>
          <a:p>
            <a:pPr marL="0" lvl="1" indent="0" eaLnBrk="1" hangingPunct="1">
              <a:spcBef>
                <a:spcPct val="0"/>
              </a:spcBef>
              <a:buNone/>
            </a:pPr>
            <a:endParaRPr lang="en-US" altLang="zh-CN" sz="2000" dirty="0">
              <a:solidFill>
                <a:schemeClr val="accent6"/>
              </a:solidFill>
            </a:endParaRPr>
          </a:p>
          <a:p>
            <a:pPr marL="0" lvl="1" indent="0" eaLnBrk="1" hangingPunct="1">
              <a:spcBef>
                <a:spcPct val="0"/>
              </a:spcBef>
              <a:buNone/>
            </a:pPr>
            <a:r>
              <a:rPr lang="zh-CN" altLang="zh-CN" sz="2000" dirty="0" smtClean="0">
                <a:solidFill>
                  <a:schemeClr val="accent2"/>
                </a:solidFill>
              </a:rPr>
              <a:t>应</a:t>
            </a:r>
            <a:r>
              <a:rPr lang="zh-CN" altLang="zh-CN" sz="2000" dirty="0">
                <a:solidFill>
                  <a:schemeClr val="accent2"/>
                </a:solidFill>
              </a:rPr>
              <a:t>用掩蔽的原理，实验显示把某些</a:t>
            </a:r>
            <a:r>
              <a:rPr lang="en-US" altLang="zh-CN" sz="2000" dirty="0">
                <a:solidFill>
                  <a:schemeClr val="accent2"/>
                </a:solidFill>
              </a:rPr>
              <a:t>“</a:t>
            </a:r>
            <a:r>
              <a:rPr lang="zh-CN" altLang="zh-CN" sz="2000" dirty="0">
                <a:solidFill>
                  <a:schemeClr val="accent2"/>
                </a:solidFill>
              </a:rPr>
              <a:t>适当</a:t>
            </a:r>
            <a:r>
              <a:rPr lang="en-US" altLang="zh-CN" sz="2000" dirty="0">
                <a:solidFill>
                  <a:schemeClr val="accent2"/>
                </a:solidFill>
              </a:rPr>
              <a:t>”</a:t>
            </a:r>
            <a:r>
              <a:rPr lang="zh-CN" altLang="zh-CN" sz="2000" dirty="0">
                <a:solidFill>
                  <a:schemeClr val="accent2"/>
                </a:solidFill>
              </a:rPr>
              <a:t>的噪声加到声音的数据中，甚至在只有</a:t>
            </a:r>
            <a:r>
              <a:rPr lang="en-US" altLang="zh-CN" sz="2000" dirty="0">
                <a:solidFill>
                  <a:schemeClr val="accent2"/>
                </a:solidFill>
              </a:rPr>
              <a:t>25 dB</a:t>
            </a:r>
            <a:r>
              <a:rPr lang="zh-CN" altLang="zh-CN" sz="2000" dirty="0">
                <a:solidFill>
                  <a:schemeClr val="accent2"/>
                </a:solidFill>
              </a:rPr>
              <a:t>的信噪比的情况下也听不到这些噪声。相反地，人为加入一些</a:t>
            </a:r>
            <a:r>
              <a:rPr lang="en-US" altLang="zh-CN" sz="2000" dirty="0">
                <a:solidFill>
                  <a:schemeClr val="accent2"/>
                </a:solidFill>
              </a:rPr>
              <a:t>“</a:t>
            </a:r>
            <a:r>
              <a:rPr lang="zh-CN" altLang="zh-CN" sz="2000" dirty="0">
                <a:solidFill>
                  <a:schemeClr val="accent2"/>
                </a:solidFill>
              </a:rPr>
              <a:t>错误</a:t>
            </a:r>
            <a:r>
              <a:rPr lang="en-US" altLang="zh-CN" sz="2000" dirty="0">
                <a:solidFill>
                  <a:schemeClr val="accent2"/>
                </a:solidFill>
              </a:rPr>
              <a:t>”</a:t>
            </a:r>
            <a:r>
              <a:rPr lang="zh-CN" altLang="zh-CN" sz="2000" dirty="0">
                <a:solidFill>
                  <a:schemeClr val="accent2"/>
                </a:solidFill>
              </a:rPr>
              <a:t>的噪声信号</a:t>
            </a:r>
            <a:r>
              <a:rPr lang="en-US" altLang="zh-CN" sz="2000" dirty="0">
                <a:solidFill>
                  <a:schemeClr val="accent2"/>
                </a:solidFill>
              </a:rPr>
              <a:t>,</a:t>
            </a:r>
            <a:r>
              <a:rPr lang="zh-CN" altLang="zh-CN" sz="2000" dirty="0">
                <a:solidFill>
                  <a:schemeClr val="accent2"/>
                </a:solidFill>
              </a:rPr>
              <a:t>例如在人耳敏感区域包含内较高能量的噪声，这些噪声甚至在超过</a:t>
            </a:r>
            <a:r>
              <a:rPr lang="en-US" altLang="zh-CN" sz="2000" dirty="0">
                <a:solidFill>
                  <a:schemeClr val="accent2"/>
                </a:solidFill>
              </a:rPr>
              <a:t>90 dB</a:t>
            </a:r>
            <a:r>
              <a:rPr lang="zh-CN" altLang="zh-CN" sz="2000" dirty="0">
                <a:solidFill>
                  <a:schemeClr val="accent2"/>
                </a:solidFill>
              </a:rPr>
              <a:t>的信噪比时仍然可以被听到。</a:t>
            </a:r>
          </a:p>
          <a:p>
            <a:pPr marL="0" lvl="1" indent="0" eaLnBrk="1" hangingPunct="1">
              <a:spcBef>
                <a:spcPct val="0"/>
              </a:spcBef>
              <a:buNone/>
            </a:pPr>
            <a:endParaRPr lang="en-US" sz="2000" dirty="0">
              <a:solidFill>
                <a:schemeClr val="accent6"/>
              </a:solidFill>
            </a:endParaRPr>
          </a:p>
          <a:p>
            <a:pPr eaLnBrk="1" hangingPunct="1">
              <a:spcBef>
                <a:spcPct val="0"/>
              </a:spcBef>
              <a:buFontTx/>
              <a:buNone/>
            </a:pPr>
            <a:endParaRPr lang="en-US" altLang="en-US" dirty="0">
              <a:solidFill>
                <a:schemeClr val="accent6"/>
              </a:solidFill>
            </a:endParaRPr>
          </a:p>
          <a:p>
            <a:pPr eaLnBrk="1" hangingPunct="1">
              <a:spcBef>
                <a:spcPct val="0"/>
              </a:spcBef>
              <a:buFontTx/>
              <a:buNone/>
            </a:pPr>
            <a:endParaRPr lang="en-US" altLang="en-US" sz="2000" dirty="0" smtClean="0">
              <a:solidFill>
                <a:schemeClr val="accent6"/>
              </a:solidFill>
            </a:endParaRPr>
          </a:p>
          <a:p>
            <a:pPr eaLnBrk="1" hangingPunct="1">
              <a:spcBef>
                <a:spcPct val="0"/>
              </a:spcBef>
              <a:buFontTx/>
              <a:buNone/>
            </a:pPr>
            <a:endParaRPr lang="en-US" altLang="en-US" sz="1000"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spTree>
    <p:extLst>
      <p:ext uri="{BB962C8B-B14F-4D97-AF65-F5344CB8AC3E}">
        <p14:creationId xmlns:p14="http://schemas.microsoft.com/office/powerpoint/2010/main" val="2028016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251520" y="332656"/>
            <a:ext cx="8712969" cy="570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b="1" dirty="0">
                <a:solidFill>
                  <a:schemeClr val="accent6"/>
                </a:solidFill>
              </a:rPr>
              <a:t>Human Audio </a:t>
            </a:r>
            <a:r>
              <a:rPr lang="en-US" b="1" dirty="0" smtClean="0">
                <a:solidFill>
                  <a:schemeClr val="accent6"/>
                </a:solidFill>
              </a:rPr>
              <a:t>perception</a:t>
            </a:r>
            <a:r>
              <a:rPr lang="zh-CN" altLang="en-US" sz="2800" b="1" dirty="0">
                <a:solidFill>
                  <a:schemeClr val="accent6"/>
                </a:solidFill>
              </a:rPr>
              <a:t>人类的听觉感知</a:t>
            </a:r>
            <a:endParaRPr lang="en-US" altLang="zh-CN" sz="2800" dirty="0">
              <a:solidFill>
                <a:schemeClr val="accent6"/>
              </a:solidFill>
            </a:endParaRPr>
          </a:p>
          <a:p>
            <a:pPr marL="0" lvl="1" indent="0" eaLnBrk="1" hangingPunct="1">
              <a:spcBef>
                <a:spcPct val="0"/>
              </a:spcBef>
              <a:buNone/>
            </a:pPr>
            <a:endParaRPr lang="en-US" dirty="0" smtClean="0"/>
          </a:p>
          <a:p>
            <a:pPr lvl="0"/>
            <a:r>
              <a:rPr lang="en-US" sz="2000" dirty="0" smtClean="0">
                <a:solidFill>
                  <a:schemeClr val="accent6"/>
                </a:solidFill>
              </a:rPr>
              <a:t>Some </a:t>
            </a:r>
            <a:r>
              <a:rPr lang="en-US" sz="2000" dirty="0">
                <a:solidFill>
                  <a:schemeClr val="accent6"/>
                </a:solidFill>
              </a:rPr>
              <a:t>authorities have reported that the threshold of audible FM distortion (Frequency Modulation) is very low. Moir [1] [2] has shown that as low as 0.002% (i.e. </a:t>
            </a:r>
            <a:r>
              <a:rPr lang="en-US" sz="2000" dirty="0">
                <a:solidFill>
                  <a:srgbClr val="FF0000"/>
                </a:solidFill>
              </a:rPr>
              <a:t>-94 dB </a:t>
            </a:r>
            <a:r>
              <a:rPr lang="en-US" sz="2000" dirty="0">
                <a:solidFill>
                  <a:schemeClr val="accent6"/>
                </a:solidFill>
              </a:rPr>
              <a:t>below the signal) is detectable when using a modulation frequency of 20 Hz and a pure tone fundamental</a:t>
            </a:r>
            <a:r>
              <a:rPr lang="en-US" sz="2000" dirty="0" smtClean="0">
                <a:solidFill>
                  <a:schemeClr val="accent6"/>
                </a:solidFill>
              </a:rPr>
              <a:t>.</a:t>
            </a:r>
            <a:r>
              <a:rPr lang="zh-CN" altLang="zh-CN" sz="2000" dirty="0" smtClean="0">
                <a:solidFill>
                  <a:schemeClr val="accent2"/>
                </a:solidFill>
              </a:rPr>
              <a:t>一</a:t>
            </a:r>
            <a:endParaRPr lang="en-US" altLang="zh-CN" sz="2000" dirty="0" smtClean="0">
              <a:solidFill>
                <a:schemeClr val="accent2"/>
              </a:solidFill>
            </a:endParaRPr>
          </a:p>
          <a:p>
            <a:pPr lvl="0"/>
            <a:endParaRPr lang="en-US" altLang="zh-CN" sz="2000" dirty="0">
              <a:solidFill>
                <a:schemeClr val="accent2"/>
              </a:solidFill>
            </a:endParaRPr>
          </a:p>
          <a:p>
            <a:pPr lvl="0"/>
            <a:r>
              <a:rPr lang="zh-CN" altLang="zh-CN" sz="2000" dirty="0" smtClean="0">
                <a:solidFill>
                  <a:schemeClr val="accent2"/>
                </a:solidFill>
              </a:rPr>
              <a:t>些</a:t>
            </a:r>
            <a:r>
              <a:rPr lang="zh-CN" altLang="zh-CN" sz="2000" dirty="0">
                <a:solidFill>
                  <a:schemeClr val="accent2"/>
                </a:solidFill>
              </a:rPr>
              <a:t>权威报道</a:t>
            </a:r>
            <a:r>
              <a:rPr lang="en-US" altLang="zh-CN" sz="2000" dirty="0">
                <a:solidFill>
                  <a:schemeClr val="accent2"/>
                </a:solidFill>
              </a:rPr>
              <a:t>FM</a:t>
            </a:r>
            <a:r>
              <a:rPr lang="zh-CN" altLang="zh-CN" sz="2000" dirty="0">
                <a:solidFill>
                  <a:schemeClr val="accent2"/>
                </a:solidFill>
              </a:rPr>
              <a:t>（频率调制）噪声的听觉阈值非常低，摩尔</a:t>
            </a:r>
            <a:r>
              <a:rPr lang="en-US" altLang="zh-CN" sz="2000" baseline="30000" dirty="0">
                <a:solidFill>
                  <a:schemeClr val="accent2"/>
                </a:solidFill>
              </a:rPr>
              <a:t>[1, 2]</a:t>
            </a:r>
            <a:r>
              <a:rPr lang="zh-CN" altLang="zh-CN" sz="2000" dirty="0">
                <a:solidFill>
                  <a:schemeClr val="accent2"/>
                </a:solidFill>
              </a:rPr>
              <a:t>证明其小于原始信号</a:t>
            </a:r>
            <a:r>
              <a:rPr lang="en-US" altLang="zh-CN" sz="2000" dirty="0">
                <a:solidFill>
                  <a:schemeClr val="accent2"/>
                </a:solidFill>
              </a:rPr>
              <a:t>94 dB,</a:t>
            </a:r>
            <a:r>
              <a:rPr lang="zh-CN" altLang="zh-CN" sz="2000" dirty="0">
                <a:solidFill>
                  <a:schemeClr val="accent2"/>
                </a:solidFill>
              </a:rPr>
              <a:t>即</a:t>
            </a:r>
            <a:r>
              <a:rPr lang="en-US" altLang="zh-CN" sz="2000" dirty="0">
                <a:solidFill>
                  <a:schemeClr val="accent2"/>
                </a:solidFill>
              </a:rPr>
              <a:t>0.002%</a:t>
            </a:r>
            <a:r>
              <a:rPr lang="zh-CN" altLang="zh-CN" sz="2000" dirty="0">
                <a:solidFill>
                  <a:schemeClr val="accent2"/>
                </a:solidFill>
              </a:rPr>
              <a:t>的失真，采用</a:t>
            </a:r>
            <a:r>
              <a:rPr lang="en-US" altLang="zh-CN" sz="2000" dirty="0">
                <a:solidFill>
                  <a:schemeClr val="accent2"/>
                </a:solidFill>
              </a:rPr>
              <a:t>20 Hz</a:t>
            </a:r>
            <a:r>
              <a:rPr lang="zh-CN" altLang="zh-CN" sz="2000" dirty="0">
                <a:solidFill>
                  <a:schemeClr val="accent2"/>
                </a:solidFill>
              </a:rPr>
              <a:t>基频的纯音调制仍然可以被听到。</a:t>
            </a:r>
          </a:p>
          <a:p>
            <a:pPr>
              <a:buNone/>
            </a:pPr>
            <a:endParaRPr lang="zh-CN" altLang="zh-CN" dirty="0"/>
          </a:p>
          <a:p>
            <a:pPr marL="0" lvl="1" indent="0" eaLnBrk="1" hangingPunct="1">
              <a:spcBef>
                <a:spcPct val="0"/>
              </a:spcBef>
              <a:buNone/>
            </a:pPr>
            <a:endParaRPr lang="en-US" sz="3200" dirty="0">
              <a:solidFill>
                <a:schemeClr val="accent6"/>
              </a:solidFill>
            </a:endParaRPr>
          </a:p>
          <a:p>
            <a:pPr eaLnBrk="1" hangingPunct="1">
              <a:spcBef>
                <a:spcPct val="0"/>
              </a:spcBef>
              <a:buFontTx/>
              <a:buNone/>
            </a:pPr>
            <a:endParaRPr lang="en-US" altLang="en-US" dirty="0">
              <a:solidFill>
                <a:schemeClr val="accent6"/>
              </a:solidFill>
            </a:endParaRPr>
          </a:p>
          <a:p>
            <a:pPr eaLnBrk="1" hangingPunct="1">
              <a:spcBef>
                <a:spcPct val="0"/>
              </a:spcBef>
              <a:buFontTx/>
              <a:buNone/>
            </a:pPr>
            <a:endParaRPr lang="en-US" altLang="en-US" sz="2000" dirty="0" smtClean="0">
              <a:solidFill>
                <a:schemeClr val="accent6"/>
              </a:solidFill>
            </a:endParaRPr>
          </a:p>
          <a:p>
            <a:pPr eaLnBrk="1" hangingPunct="1">
              <a:spcBef>
                <a:spcPct val="0"/>
              </a:spcBef>
              <a:buFontTx/>
              <a:buNone/>
            </a:pPr>
            <a:endParaRPr lang="en-US" altLang="en-US" sz="1000"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spTree>
    <p:extLst>
      <p:ext uri="{BB962C8B-B14F-4D97-AF65-F5344CB8AC3E}">
        <p14:creationId xmlns:p14="http://schemas.microsoft.com/office/powerpoint/2010/main" val="3990846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900111" y="332656"/>
            <a:ext cx="7343775" cy="51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b="1" dirty="0">
                <a:solidFill>
                  <a:schemeClr val="accent6"/>
                </a:solidFill>
              </a:rPr>
              <a:t>Danish </a:t>
            </a:r>
            <a:r>
              <a:rPr lang="en-US" b="1" dirty="0" smtClean="0">
                <a:solidFill>
                  <a:schemeClr val="accent6"/>
                </a:solidFill>
              </a:rPr>
              <a:t>Research</a:t>
            </a:r>
            <a:r>
              <a:rPr lang="zh-CN" altLang="zh-CN" sz="2400" dirty="0">
                <a:solidFill>
                  <a:schemeClr val="accent2"/>
                </a:solidFill>
              </a:rPr>
              <a:t>丹麦的研究</a:t>
            </a:r>
          </a:p>
          <a:p>
            <a:pPr lvl="0">
              <a:buNone/>
            </a:pPr>
            <a:endParaRPr lang="en-US" sz="2800" dirty="0">
              <a:solidFill>
                <a:schemeClr val="accent6"/>
              </a:solidFill>
            </a:endParaRPr>
          </a:p>
          <a:p>
            <a:pPr marL="457200" lvl="1" indent="0">
              <a:buNone/>
            </a:pPr>
            <a:r>
              <a:rPr lang="en-US" sz="2000" dirty="0">
                <a:solidFill>
                  <a:schemeClr val="accent6"/>
                </a:solidFill>
              </a:rPr>
              <a:t>The Human brain has not changed significantly since pre-historic times. When the hunter walked in the forest and heard the sound of a tiny twig breaking at a </a:t>
            </a:r>
            <a:r>
              <a:rPr lang="en-US" sz="2000" dirty="0" smtClean="0">
                <a:solidFill>
                  <a:schemeClr val="accent6"/>
                </a:solidFill>
              </a:rPr>
              <a:t>distance, </a:t>
            </a:r>
            <a:r>
              <a:rPr lang="en-US" sz="2000" dirty="0">
                <a:solidFill>
                  <a:schemeClr val="accent6"/>
                </a:solidFill>
              </a:rPr>
              <a:t>that could be an early warning of an enemy</a:t>
            </a:r>
            <a:r>
              <a:rPr lang="en-US" sz="2000" dirty="0" smtClean="0">
                <a:solidFill>
                  <a:schemeClr val="accent6"/>
                </a:solidFill>
              </a:rPr>
              <a:t>.</a:t>
            </a:r>
          </a:p>
          <a:p>
            <a:pPr marL="457200" lvl="1" indent="0">
              <a:buNone/>
            </a:pPr>
            <a:endParaRPr lang="en-US" altLang="zh-CN" sz="2000" dirty="0">
              <a:solidFill>
                <a:schemeClr val="accent6"/>
              </a:solidFill>
            </a:endParaRPr>
          </a:p>
          <a:p>
            <a:pPr marL="457200" lvl="1" indent="0">
              <a:buNone/>
            </a:pPr>
            <a:r>
              <a:rPr lang="zh-CN" altLang="zh-CN" sz="2000" dirty="0" smtClean="0">
                <a:solidFill>
                  <a:schemeClr val="accent2"/>
                </a:solidFill>
              </a:rPr>
              <a:t>人</a:t>
            </a:r>
            <a:r>
              <a:rPr lang="zh-CN" altLang="zh-CN" sz="2000" dirty="0">
                <a:solidFill>
                  <a:schemeClr val="accent2"/>
                </a:solidFill>
              </a:rPr>
              <a:t>类的大脑到现在并没有发生明显的变化。当猎人在森林中行走在一定的距离听到很小的如树枝断裂的声音，就有可能是敌人的早期警示信号。</a:t>
            </a:r>
          </a:p>
          <a:p>
            <a:pPr marL="457200" lvl="1" indent="0">
              <a:buNone/>
            </a:pPr>
            <a:endParaRPr lang="en-US" sz="3200" dirty="0">
              <a:solidFill>
                <a:schemeClr val="accent6"/>
              </a:solidFill>
            </a:endParaRPr>
          </a:p>
          <a:p>
            <a:pPr eaLnBrk="1" hangingPunct="1">
              <a:spcBef>
                <a:spcPct val="0"/>
              </a:spcBef>
              <a:buFontTx/>
              <a:buNone/>
            </a:pPr>
            <a:endParaRPr lang="en-US" altLang="en-US" sz="2000" dirty="0">
              <a:solidFill>
                <a:schemeClr val="accent6"/>
              </a:solidFill>
            </a:endParaRPr>
          </a:p>
          <a:p>
            <a:pPr eaLnBrk="1" hangingPunct="1">
              <a:spcBef>
                <a:spcPct val="0"/>
              </a:spcBef>
              <a:buFontTx/>
              <a:buNone/>
            </a:pPr>
            <a:endParaRPr lang="en-US" altLang="en-US" sz="2000" dirty="0" smtClean="0">
              <a:solidFill>
                <a:schemeClr val="accent6"/>
              </a:solidFill>
            </a:endParaRPr>
          </a:p>
          <a:p>
            <a:pPr eaLnBrk="1" hangingPunct="1">
              <a:spcBef>
                <a:spcPct val="0"/>
              </a:spcBef>
              <a:buFontTx/>
              <a:buNone/>
            </a:pPr>
            <a:endParaRPr lang="en-US" altLang="en-US" sz="1000"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spTree>
    <p:extLst>
      <p:ext uri="{BB962C8B-B14F-4D97-AF65-F5344CB8AC3E}">
        <p14:creationId xmlns:p14="http://schemas.microsoft.com/office/powerpoint/2010/main" val="492376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900111" y="332656"/>
            <a:ext cx="7343775" cy="537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400" b="1" dirty="0">
                <a:solidFill>
                  <a:schemeClr val="accent6"/>
                </a:solidFill>
              </a:rPr>
              <a:t>Danish </a:t>
            </a:r>
            <a:r>
              <a:rPr lang="en-US" sz="2400" b="1" dirty="0" smtClean="0">
                <a:solidFill>
                  <a:schemeClr val="accent6"/>
                </a:solidFill>
              </a:rPr>
              <a:t>Research</a:t>
            </a:r>
            <a:r>
              <a:rPr lang="zh-CN" altLang="zh-CN" sz="2400" dirty="0">
                <a:solidFill>
                  <a:schemeClr val="accent2"/>
                </a:solidFill>
              </a:rPr>
              <a:t>丹麦的</a:t>
            </a:r>
            <a:r>
              <a:rPr lang="zh-CN" altLang="zh-CN" sz="2400" dirty="0" smtClean="0">
                <a:solidFill>
                  <a:schemeClr val="accent2"/>
                </a:solidFill>
              </a:rPr>
              <a:t>研究</a:t>
            </a:r>
            <a:endParaRPr lang="en-US" b="1" dirty="0" smtClean="0">
              <a:solidFill>
                <a:schemeClr val="accent6"/>
              </a:solidFill>
            </a:endParaRPr>
          </a:p>
          <a:p>
            <a:pPr lvl="0">
              <a:buNone/>
            </a:pPr>
            <a:endParaRPr lang="en-US" sz="2800" dirty="0">
              <a:solidFill>
                <a:schemeClr val="accent6"/>
              </a:solidFill>
            </a:endParaRPr>
          </a:p>
          <a:p>
            <a:pPr marL="457200" lvl="1" indent="0">
              <a:buNone/>
            </a:pPr>
            <a:r>
              <a:rPr lang="en-US" sz="2000" dirty="0" smtClean="0">
                <a:solidFill>
                  <a:schemeClr val="accent6"/>
                </a:solidFill>
              </a:rPr>
              <a:t>So </a:t>
            </a:r>
            <a:r>
              <a:rPr lang="en-US" sz="2000" dirty="0">
                <a:solidFill>
                  <a:schemeClr val="accent6"/>
                </a:solidFill>
              </a:rPr>
              <a:t>the human audio system is strongly supported by the brain, which as a self-defense mechanism has learned to focus on extremely faint abrupt </a:t>
            </a:r>
            <a:r>
              <a:rPr lang="en-US" sz="2000" dirty="0" smtClean="0">
                <a:solidFill>
                  <a:schemeClr val="accent6"/>
                </a:solidFill>
              </a:rPr>
              <a:t>sounds. These </a:t>
            </a:r>
            <a:r>
              <a:rPr lang="en-US" sz="2000" dirty="0">
                <a:solidFill>
                  <a:schemeClr val="accent6"/>
                </a:solidFill>
              </a:rPr>
              <a:t>may be very low level and containing extremely little energy, but could be strong signs of enemy activity</a:t>
            </a:r>
            <a:r>
              <a:rPr lang="en-US" sz="2000" dirty="0" smtClean="0">
                <a:solidFill>
                  <a:schemeClr val="accent6"/>
                </a:solidFill>
              </a:rPr>
              <a:t>.</a:t>
            </a:r>
          </a:p>
          <a:p>
            <a:pPr marL="457200" lvl="1" indent="0">
              <a:buNone/>
            </a:pPr>
            <a:endParaRPr lang="en-US" altLang="zh-CN" sz="2000" dirty="0">
              <a:solidFill>
                <a:schemeClr val="accent6"/>
              </a:solidFill>
            </a:endParaRPr>
          </a:p>
          <a:p>
            <a:pPr marL="457200" lvl="1" indent="0">
              <a:buNone/>
            </a:pPr>
            <a:r>
              <a:rPr lang="zh-CN" altLang="zh-CN" sz="2000" dirty="0" smtClean="0">
                <a:solidFill>
                  <a:schemeClr val="accent2"/>
                </a:solidFill>
              </a:rPr>
              <a:t>人</a:t>
            </a:r>
            <a:r>
              <a:rPr lang="zh-CN" altLang="zh-CN" sz="2000" dirty="0">
                <a:solidFill>
                  <a:schemeClr val="accent2"/>
                </a:solidFill>
              </a:rPr>
              <a:t>类的大脑很强烈地支持着我们的听觉系统，这种自我保护机制使我们能聚焦于非常微弱的断裂音，虽然可能只有很低的幅度和能量，但却可能是敌人活动的非常强烈的信号。</a:t>
            </a:r>
          </a:p>
          <a:p>
            <a:pPr marL="457200" lvl="1" indent="0">
              <a:buNone/>
            </a:pPr>
            <a:endParaRPr lang="en-US" sz="2000" dirty="0">
              <a:solidFill>
                <a:schemeClr val="accent6"/>
              </a:solidFill>
            </a:endParaRPr>
          </a:p>
          <a:p>
            <a:pPr eaLnBrk="1" hangingPunct="1">
              <a:spcBef>
                <a:spcPct val="0"/>
              </a:spcBef>
              <a:buFontTx/>
              <a:buNone/>
            </a:pPr>
            <a:endParaRPr lang="en-US" altLang="en-US" sz="2000" dirty="0" smtClean="0">
              <a:solidFill>
                <a:schemeClr val="accent6"/>
              </a:solidFill>
            </a:endParaRPr>
          </a:p>
          <a:p>
            <a:pPr eaLnBrk="1" hangingPunct="1">
              <a:spcBef>
                <a:spcPct val="0"/>
              </a:spcBef>
              <a:buFontTx/>
              <a:buNone/>
            </a:pPr>
            <a:endParaRPr lang="en-US" altLang="en-US" sz="2000" dirty="0">
              <a:solidFill>
                <a:schemeClr val="accent6"/>
              </a:solidFill>
            </a:endParaRPr>
          </a:p>
          <a:p>
            <a:pPr eaLnBrk="1" hangingPunct="1">
              <a:spcBef>
                <a:spcPct val="0"/>
              </a:spcBef>
              <a:buFontTx/>
              <a:buNone/>
            </a:pPr>
            <a:endParaRPr lang="en-US" altLang="en-US" sz="2000" dirty="0" smtClean="0">
              <a:solidFill>
                <a:schemeClr val="accent6"/>
              </a:solidFill>
            </a:endParaRPr>
          </a:p>
          <a:p>
            <a:pPr eaLnBrk="1" hangingPunct="1">
              <a:spcBef>
                <a:spcPct val="0"/>
              </a:spcBef>
              <a:buFontTx/>
              <a:buNone/>
            </a:pPr>
            <a:endParaRPr lang="en-US" altLang="en-US" sz="1000"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spTree>
    <p:extLst>
      <p:ext uri="{BB962C8B-B14F-4D97-AF65-F5344CB8AC3E}">
        <p14:creationId xmlns:p14="http://schemas.microsoft.com/office/powerpoint/2010/main" val="798702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900111" y="332656"/>
            <a:ext cx="7343775" cy="467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400" b="1" dirty="0" smtClean="0">
                <a:solidFill>
                  <a:schemeClr val="accent6"/>
                </a:solidFill>
              </a:rPr>
              <a:t>Danish Research</a:t>
            </a:r>
            <a:r>
              <a:rPr lang="zh-CN" altLang="zh-CN" sz="2400" dirty="0">
                <a:solidFill>
                  <a:schemeClr val="accent2"/>
                </a:solidFill>
              </a:rPr>
              <a:t>丹麦的研究</a:t>
            </a:r>
          </a:p>
          <a:p>
            <a:pPr lvl="0">
              <a:buNone/>
            </a:pPr>
            <a:endParaRPr lang="en-US" sz="2800" b="1" dirty="0" smtClean="0">
              <a:solidFill>
                <a:schemeClr val="accent6"/>
              </a:solidFill>
            </a:endParaRPr>
          </a:p>
          <a:p>
            <a:pPr lvl="0">
              <a:buNone/>
            </a:pPr>
            <a:r>
              <a:rPr lang="en-US" sz="2000" dirty="0" smtClean="0">
                <a:solidFill>
                  <a:schemeClr val="accent2"/>
                </a:solidFill>
              </a:rPr>
              <a:t>The </a:t>
            </a:r>
            <a:r>
              <a:rPr lang="en-US" sz="2000" dirty="0">
                <a:solidFill>
                  <a:schemeClr val="accent2"/>
                </a:solidFill>
              </a:rPr>
              <a:t>Danish Researcher F. Leonhard [5] has invented a new method to simulate this brain activity by “processing </a:t>
            </a:r>
            <a:r>
              <a:rPr lang="en-US" sz="2000" dirty="0" smtClean="0">
                <a:solidFill>
                  <a:schemeClr val="accent2"/>
                </a:solidFill>
              </a:rPr>
              <a:t>an</a:t>
            </a:r>
            <a:r>
              <a:rPr lang="en-US" sz="2000" dirty="0">
                <a:solidFill>
                  <a:schemeClr val="accent2"/>
                </a:solidFill>
              </a:rPr>
              <a:t> auditory signal to facilitate identification of abrupt energy changes within the auditory signal, which abrupt energy changes have a rise time of at the most 3 </a:t>
            </a:r>
            <a:r>
              <a:rPr lang="en-US" sz="2000" dirty="0" err="1">
                <a:solidFill>
                  <a:schemeClr val="accent2"/>
                </a:solidFill>
              </a:rPr>
              <a:t>ms</a:t>
            </a:r>
            <a:r>
              <a:rPr lang="en-US" sz="2000" dirty="0" smtClean="0">
                <a:solidFill>
                  <a:schemeClr val="accent2"/>
                </a:solidFill>
              </a:rPr>
              <a:t>”.</a:t>
            </a:r>
          </a:p>
          <a:p>
            <a:pPr lvl="0">
              <a:buNone/>
            </a:pPr>
            <a:endParaRPr lang="en-US" altLang="zh-CN" sz="2000" dirty="0">
              <a:solidFill>
                <a:schemeClr val="accent2"/>
              </a:solidFill>
            </a:endParaRPr>
          </a:p>
          <a:p>
            <a:pPr lvl="0">
              <a:buNone/>
            </a:pPr>
            <a:r>
              <a:rPr lang="zh-CN" altLang="zh-CN" sz="2000" dirty="0" smtClean="0">
                <a:solidFill>
                  <a:schemeClr val="accent2"/>
                </a:solidFill>
              </a:rPr>
              <a:t>丹</a:t>
            </a:r>
            <a:r>
              <a:rPr lang="zh-CN" altLang="zh-CN" sz="2000" dirty="0">
                <a:solidFill>
                  <a:schemeClr val="accent2"/>
                </a:solidFill>
              </a:rPr>
              <a:t>麦的学者</a:t>
            </a:r>
            <a:r>
              <a:rPr lang="en-US" altLang="zh-CN" sz="2000" dirty="0">
                <a:solidFill>
                  <a:schemeClr val="accent2"/>
                </a:solidFill>
              </a:rPr>
              <a:t>F.LEONHARD</a:t>
            </a:r>
            <a:r>
              <a:rPr lang="zh-CN" altLang="zh-CN" sz="2000" dirty="0">
                <a:solidFill>
                  <a:schemeClr val="accent2"/>
                </a:solidFill>
              </a:rPr>
              <a:t>发明了一种新的方法来模拟大脑从音响信号中鉴别断续能量变化的声音，大约这种能量的上升时间最多为</a:t>
            </a:r>
            <a:r>
              <a:rPr lang="en-US" altLang="zh-CN" sz="2000" dirty="0">
                <a:solidFill>
                  <a:schemeClr val="accent2"/>
                </a:solidFill>
              </a:rPr>
              <a:t>3 </a:t>
            </a:r>
            <a:r>
              <a:rPr lang="en-US" altLang="zh-CN" sz="2000" dirty="0" err="1">
                <a:solidFill>
                  <a:schemeClr val="accent2"/>
                </a:solidFill>
              </a:rPr>
              <a:t>ms</a:t>
            </a:r>
            <a:r>
              <a:rPr lang="zh-CN" altLang="zh-CN" sz="2000" dirty="0">
                <a:solidFill>
                  <a:schemeClr val="accent2"/>
                </a:solidFill>
              </a:rPr>
              <a:t>。</a:t>
            </a:r>
          </a:p>
          <a:p>
            <a:pPr>
              <a:buNone/>
            </a:pPr>
            <a:endParaRPr lang="en-US" sz="2000" dirty="0">
              <a:solidFill>
                <a:schemeClr val="accent2"/>
              </a:solidFill>
            </a:endParaRPr>
          </a:p>
          <a:p>
            <a:pPr lvl="0">
              <a:buNone/>
            </a:pPr>
            <a:endParaRPr lang="en-US" sz="2000" dirty="0">
              <a:solidFill>
                <a:schemeClr val="accent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spTree>
    <p:extLst>
      <p:ext uri="{BB962C8B-B14F-4D97-AF65-F5344CB8AC3E}">
        <p14:creationId xmlns:p14="http://schemas.microsoft.com/office/powerpoint/2010/main" val="4220932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900111" y="332656"/>
            <a:ext cx="7343775"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400" b="1" dirty="0">
                <a:solidFill>
                  <a:schemeClr val="accent6"/>
                </a:solidFill>
              </a:rPr>
              <a:t>Danish </a:t>
            </a:r>
            <a:r>
              <a:rPr lang="en-US" sz="2400" b="1" dirty="0" smtClean="0">
                <a:solidFill>
                  <a:schemeClr val="accent6"/>
                </a:solidFill>
              </a:rPr>
              <a:t>Research</a:t>
            </a:r>
            <a:r>
              <a:rPr lang="zh-CN" altLang="zh-CN" sz="2400" dirty="0">
                <a:solidFill>
                  <a:schemeClr val="accent2"/>
                </a:solidFill>
              </a:rPr>
              <a:t>丹麦的研究</a:t>
            </a:r>
          </a:p>
          <a:p>
            <a:pPr eaLnBrk="1" hangingPunct="1">
              <a:spcBef>
                <a:spcPct val="0"/>
              </a:spcBef>
              <a:buFontTx/>
              <a:buNone/>
            </a:pPr>
            <a:endParaRPr lang="en-US" altLang="en-US" sz="2000" dirty="0" smtClean="0">
              <a:solidFill>
                <a:schemeClr val="accent6"/>
              </a:solidFill>
            </a:endParaRPr>
          </a:p>
          <a:p>
            <a:pPr marL="0" lvl="1" indent="0" eaLnBrk="1" hangingPunct="1">
              <a:spcBef>
                <a:spcPct val="0"/>
              </a:spcBef>
              <a:buNone/>
            </a:pPr>
            <a:r>
              <a:rPr lang="en-US" sz="2000" dirty="0">
                <a:solidFill>
                  <a:schemeClr val="accent6"/>
                </a:solidFill>
              </a:rPr>
              <a:t>A recognized German company [6] seem to be using these principles: “High-order distortion is analyzed in the time domain … to detect even the tiniest impulses from loose particles which may be 80 dB below the main signal level</a:t>
            </a:r>
            <a:r>
              <a:rPr lang="en-US" sz="2000" dirty="0" smtClean="0">
                <a:solidFill>
                  <a:schemeClr val="accent6"/>
                </a:solidFill>
              </a:rPr>
              <a:t>”.</a:t>
            </a:r>
            <a:r>
              <a:rPr lang="zh-CN" altLang="zh-CN" sz="2000" dirty="0" smtClean="0">
                <a:solidFill>
                  <a:schemeClr val="accent2"/>
                </a:solidFill>
              </a:rPr>
              <a:t>一</a:t>
            </a:r>
            <a:endParaRPr lang="en-US" altLang="zh-CN" sz="2000" dirty="0" smtClean="0">
              <a:solidFill>
                <a:schemeClr val="accent2"/>
              </a:solidFill>
            </a:endParaRPr>
          </a:p>
          <a:p>
            <a:pPr marL="0" lvl="1" indent="0" eaLnBrk="1" hangingPunct="1">
              <a:spcBef>
                <a:spcPct val="0"/>
              </a:spcBef>
              <a:buNone/>
            </a:pPr>
            <a:endParaRPr lang="en-US" altLang="zh-CN" sz="2000" dirty="0">
              <a:solidFill>
                <a:schemeClr val="accent2"/>
              </a:solidFill>
            </a:endParaRPr>
          </a:p>
          <a:p>
            <a:pPr marL="0" lvl="1" indent="0" eaLnBrk="1" hangingPunct="1">
              <a:spcBef>
                <a:spcPct val="0"/>
              </a:spcBef>
              <a:buNone/>
            </a:pPr>
            <a:r>
              <a:rPr lang="zh-CN" altLang="zh-CN" sz="2000" dirty="0" smtClean="0">
                <a:solidFill>
                  <a:schemeClr val="accent2"/>
                </a:solidFill>
              </a:rPr>
              <a:t>家</a:t>
            </a:r>
            <a:r>
              <a:rPr lang="zh-CN" altLang="zh-CN" sz="2000" dirty="0">
                <a:solidFill>
                  <a:schemeClr val="accent2"/>
                </a:solidFill>
              </a:rPr>
              <a:t>知名的德国公司</a:t>
            </a:r>
            <a:r>
              <a:rPr lang="en-US" altLang="zh-CN" sz="2000" baseline="30000" dirty="0">
                <a:solidFill>
                  <a:schemeClr val="accent2"/>
                </a:solidFill>
              </a:rPr>
              <a:t>[6]</a:t>
            </a:r>
            <a:r>
              <a:rPr lang="zh-CN" altLang="zh-CN" sz="2000" dirty="0">
                <a:solidFill>
                  <a:schemeClr val="accent2"/>
                </a:solidFill>
              </a:rPr>
              <a:t>也在应用这个理论，在时域上分析高次谐波失真，检测到甚至是非常微小的小于主信号</a:t>
            </a:r>
            <a:r>
              <a:rPr lang="en-US" altLang="zh-CN" sz="2000" dirty="0">
                <a:solidFill>
                  <a:schemeClr val="accent2"/>
                </a:solidFill>
              </a:rPr>
              <a:t>80 dB</a:t>
            </a:r>
            <a:r>
              <a:rPr lang="zh-CN" altLang="zh-CN" sz="2000" dirty="0">
                <a:solidFill>
                  <a:schemeClr val="accent2"/>
                </a:solidFill>
              </a:rPr>
              <a:t>的松散粒子。</a:t>
            </a:r>
          </a:p>
          <a:p>
            <a:pPr marL="0" lvl="1" indent="0" eaLnBrk="1" hangingPunct="1">
              <a:spcBef>
                <a:spcPct val="0"/>
              </a:spcBef>
              <a:buNone/>
            </a:pPr>
            <a:endParaRPr lang="en-US" sz="2000" dirty="0">
              <a:solidFill>
                <a:schemeClr val="accent6"/>
              </a:solidFill>
            </a:endParaRPr>
          </a:p>
          <a:p>
            <a:pPr eaLnBrk="1" hangingPunct="1">
              <a:spcBef>
                <a:spcPct val="0"/>
              </a:spcBef>
              <a:buFontTx/>
              <a:buNone/>
            </a:pPr>
            <a:endParaRPr lang="en-US" altLang="en-US" dirty="0">
              <a:solidFill>
                <a:schemeClr val="accent6"/>
              </a:solidFill>
            </a:endParaRPr>
          </a:p>
          <a:p>
            <a:pPr eaLnBrk="1" hangingPunct="1">
              <a:spcBef>
                <a:spcPct val="0"/>
              </a:spcBef>
              <a:buFontTx/>
              <a:buNone/>
            </a:pPr>
            <a:endParaRPr lang="en-US" altLang="en-US" dirty="0" smtClean="0">
              <a:solidFill>
                <a:schemeClr val="accent6"/>
              </a:solidFill>
            </a:endParaRPr>
          </a:p>
          <a:p>
            <a:pPr eaLnBrk="1" hangingPunct="1">
              <a:spcBef>
                <a:spcPct val="0"/>
              </a:spcBef>
              <a:buFontTx/>
              <a:buNone/>
            </a:pPr>
            <a:endParaRPr lang="en-US" altLang="en-US" sz="1000"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spTree>
    <p:extLst>
      <p:ext uri="{BB962C8B-B14F-4D97-AF65-F5344CB8AC3E}">
        <p14:creationId xmlns:p14="http://schemas.microsoft.com/office/powerpoint/2010/main" val="3072115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900111" y="332656"/>
            <a:ext cx="7920361" cy="8008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400" b="1" dirty="0">
                <a:solidFill>
                  <a:schemeClr val="accent2"/>
                </a:solidFill>
              </a:rPr>
              <a:t>What are the requirements for QC testing in today’s high speed production of speakers, including micro speakers</a:t>
            </a:r>
            <a:r>
              <a:rPr lang="en-US" sz="2400" b="1" dirty="0" smtClean="0">
                <a:solidFill>
                  <a:schemeClr val="accent2"/>
                </a:solidFill>
              </a:rPr>
              <a:t>?</a:t>
            </a:r>
          </a:p>
          <a:p>
            <a:pPr>
              <a:buNone/>
            </a:pPr>
            <a:endParaRPr lang="en-US" sz="2400" b="1" dirty="0" smtClean="0">
              <a:solidFill>
                <a:schemeClr val="accent2"/>
              </a:solidFill>
            </a:endParaRPr>
          </a:p>
          <a:p>
            <a:pPr>
              <a:buNone/>
            </a:pPr>
            <a:r>
              <a:rPr lang="zh-CN" altLang="zh-CN" sz="2400" dirty="0" smtClean="0">
                <a:solidFill>
                  <a:schemeClr val="accent2"/>
                </a:solidFill>
              </a:rPr>
              <a:t>在</a:t>
            </a:r>
            <a:r>
              <a:rPr lang="zh-CN" altLang="zh-CN" sz="2400" dirty="0">
                <a:solidFill>
                  <a:schemeClr val="accent2"/>
                </a:solidFill>
              </a:rPr>
              <a:t>包括微型扬声器的高速扬声器生产线，在线测试的需求是什么？</a:t>
            </a:r>
          </a:p>
          <a:p>
            <a:pPr lvl="0">
              <a:buNone/>
            </a:pPr>
            <a:endParaRPr lang="en-US" dirty="0">
              <a:solidFill>
                <a:schemeClr val="accent6"/>
              </a:solidFill>
            </a:endParaRPr>
          </a:p>
          <a:p>
            <a:pPr marL="457200" lvl="1" indent="0">
              <a:buNone/>
            </a:pPr>
            <a:r>
              <a:rPr lang="en-US" sz="2000" dirty="0">
                <a:solidFill>
                  <a:schemeClr val="accent6"/>
                </a:solidFill>
              </a:rPr>
              <a:t>The system must be able to find all audible Rub &amp; Buzz, especially extremely low level Rub &amp; Buzz components, down to -90 (-94) dB below signal</a:t>
            </a:r>
            <a:r>
              <a:rPr lang="en-US" sz="2000" dirty="0" smtClean="0">
                <a:solidFill>
                  <a:schemeClr val="accent6"/>
                </a:solidFill>
              </a:rPr>
              <a:t>.</a:t>
            </a:r>
          </a:p>
          <a:p>
            <a:pPr marL="457200" lvl="1" indent="0">
              <a:buNone/>
            </a:pPr>
            <a:endParaRPr lang="en-US" altLang="zh-CN" sz="2000" dirty="0">
              <a:solidFill>
                <a:schemeClr val="accent6"/>
              </a:solidFill>
            </a:endParaRPr>
          </a:p>
          <a:p>
            <a:pPr marL="457200" lvl="1" indent="0">
              <a:buNone/>
            </a:pPr>
            <a:r>
              <a:rPr lang="zh-CN" altLang="zh-CN" sz="2000" dirty="0" smtClean="0">
                <a:solidFill>
                  <a:schemeClr val="accent2"/>
                </a:solidFill>
              </a:rPr>
              <a:t>系</a:t>
            </a:r>
            <a:r>
              <a:rPr lang="zh-CN" altLang="zh-CN" sz="2000" dirty="0">
                <a:solidFill>
                  <a:schemeClr val="accent2"/>
                </a:solidFill>
              </a:rPr>
              <a:t>统需要能发现所有可能的异音，特别是非常低的，低过信号</a:t>
            </a:r>
            <a:r>
              <a:rPr lang="en-US" altLang="zh-CN" sz="2000" dirty="0">
                <a:solidFill>
                  <a:schemeClr val="accent2"/>
                </a:solidFill>
              </a:rPr>
              <a:t>94 dB</a:t>
            </a:r>
            <a:r>
              <a:rPr lang="zh-CN" altLang="zh-CN" sz="2000" dirty="0">
                <a:solidFill>
                  <a:schemeClr val="accent2"/>
                </a:solidFill>
              </a:rPr>
              <a:t>的异音。</a:t>
            </a:r>
          </a:p>
          <a:p>
            <a:pPr marL="457200" lvl="1" indent="0">
              <a:buNone/>
            </a:pPr>
            <a:endParaRPr lang="en-US" sz="2000" dirty="0">
              <a:solidFill>
                <a:schemeClr val="accent6"/>
              </a:solidFill>
            </a:endParaRPr>
          </a:p>
          <a:p>
            <a:pPr lvl="1"/>
            <a:endParaRPr lang="en-US" sz="3200" dirty="0">
              <a:solidFill>
                <a:schemeClr val="accent6"/>
              </a:solidFill>
            </a:endParaRPr>
          </a:p>
          <a:p>
            <a:pPr eaLnBrk="1" hangingPunct="1">
              <a:spcBef>
                <a:spcPct val="0"/>
              </a:spcBef>
              <a:buFontTx/>
              <a:buNone/>
            </a:pPr>
            <a:endParaRPr lang="en-US" altLang="en-US" dirty="0" smtClean="0">
              <a:solidFill>
                <a:schemeClr val="accent6"/>
              </a:solidFill>
            </a:endParaRPr>
          </a:p>
          <a:p>
            <a:pPr eaLnBrk="1" hangingPunct="1">
              <a:spcBef>
                <a:spcPct val="0"/>
              </a:spcBef>
              <a:buFontTx/>
              <a:buNone/>
            </a:pPr>
            <a:endParaRPr lang="en-US" altLang="en-US" dirty="0">
              <a:solidFill>
                <a:schemeClr val="accent6"/>
              </a:solidFill>
            </a:endParaRPr>
          </a:p>
          <a:p>
            <a:pPr eaLnBrk="1" hangingPunct="1">
              <a:spcBef>
                <a:spcPct val="0"/>
              </a:spcBef>
              <a:buFontTx/>
              <a:buNone/>
            </a:pPr>
            <a:endParaRPr lang="en-US" altLang="en-US" dirty="0" smtClean="0">
              <a:solidFill>
                <a:schemeClr val="accent6"/>
              </a:solidFill>
            </a:endParaRPr>
          </a:p>
          <a:p>
            <a:pPr eaLnBrk="1" hangingPunct="1">
              <a:spcBef>
                <a:spcPct val="0"/>
              </a:spcBef>
              <a:buFontTx/>
              <a:buNone/>
            </a:pPr>
            <a:endParaRPr lang="en-US" altLang="en-US"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spTree>
    <p:extLst>
      <p:ext uri="{BB962C8B-B14F-4D97-AF65-F5344CB8AC3E}">
        <p14:creationId xmlns:p14="http://schemas.microsoft.com/office/powerpoint/2010/main" val="3445248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900111" y="332656"/>
            <a:ext cx="7920361" cy="778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400" b="1" dirty="0">
                <a:solidFill>
                  <a:schemeClr val="accent6"/>
                </a:solidFill>
              </a:rPr>
              <a:t>What are the requirements for QC testing in today’s high speed production of speakers, including micro speakers</a:t>
            </a:r>
            <a:r>
              <a:rPr lang="en-US" sz="2400" b="1" dirty="0" smtClean="0">
                <a:solidFill>
                  <a:schemeClr val="accent6"/>
                </a:solidFill>
              </a:rPr>
              <a:t>?</a:t>
            </a:r>
          </a:p>
          <a:p>
            <a:pPr>
              <a:buNone/>
            </a:pPr>
            <a:r>
              <a:rPr lang="zh-CN" altLang="zh-CN" sz="2400" dirty="0" smtClean="0">
                <a:solidFill>
                  <a:schemeClr val="accent2"/>
                </a:solidFill>
              </a:rPr>
              <a:t>在</a:t>
            </a:r>
            <a:r>
              <a:rPr lang="zh-CN" altLang="zh-CN" sz="2400" dirty="0">
                <a:solidFill>
                  <a:schemeClr val="accent2"/>
                </a:solidFill>
              </a:rPr>
              <a:t>包括微型扬声器的高速扬声器生产线，在线测试的需求是什么？</a:t>
            </a:r>
          </a:p>
          <a:p>
            <a:pPr lvl="0">
              <a:buNone/>
            </a:pPr>
            <a:endParaRPr lang="en-US" dirty="0">
              <a:solidFill>
                <a:schemeClr val="accent6"/>
              </a:solidFill>
            </a:endParaRPr>
          </a:p>
          <a:p>
            <a:pPr marL="457200" lvl="1" indent="0">
              <a:buNone/>
            </a:pPr>
            <a:r>
              <a:rPr lang="en-US" sz="2000" dirty="0" smtClean="0">
                <a:solidFill>
                  <a:schemeClr val="accent2"/>
                </a:solidFill>
              </a:rPr>
              <a:t>The </a:t>
            </a:r>
            <a:r>
              <a:rPr lang="en-US" sz="2000" dirty="0">
                <a:solidFill>
                  <a:schemeClr val="accent2"/>
                </a:solidFill>
              </a:rPr>
              <a:t>testing must be consistent. Therefore it should be equal to or rather better than human ear testing. (which is not really consistent, see section 1e</a:t>
            </a:r>
            <a:r>
              <a:rPr lang="en-US" sz="2000" dirty="0" smtClean="0">
                <a:solidFill>
                  <a:schemeClr val="accent2"/>
                </a:solidFill>
              </a:rPr>
              <a:t>)</a:t>
            </a:r>
          </a:p>
          <a:p>
            <a:pPr marL="457200" lvl="1" indent="0">
              <a:buNone/>
            </a:pPr>
            <a:endParaRPr lang="en-US" altLang="zh-CN" sz="2000" dirty="0">
              <a:solidFill>
                <a:schemeClr val="accent2"/>
              </a:solidFill>
            </a:endParaRPr>
          </a:p>
          <a:p>
            <a:pPr marL="457200" lvl="1" indent="0">
              <a:buNone/>
            </a:pPr>
            <a:r>
              <a:rPr lang="zh-CN" altLang="zh-CN" sz="2000" dirty="0" smtClean="0">
                <a:solidFill>
                  <a:schemeClr val="accent2"/>
                </a:solidFill>
              </a:rPr>
              <a:t>测</a:t>
            </a:r>
            <a:r>
              <a:rPr lang="zh-CN" altLang="zh-CN" sz="2000" dirty="0">
                <a:solidFill>
                  <a:schemeClr val="accent2"/>
                </a:solidFill>
              </a:rPr>
              <a:t>试必须非常的稳定，因此必须要等同于或好于人耳的听音测试（虽然人耳听音试验也不可能绝对地的稳定，详见</a:t>
            </a:r>
            <a:r>
              <a:rPr lang="en-US" altLang="zh-CN" sz="2000" dirty="0">
                <a:solidFill>
                  <a:schemeClr val="accent2"/>
                </a:solidFill>
              </a:rPr>
              <a:t>1E</a:t>
            </a:r>
            <a:r>
              <a:rPr lang="zh-CN" altLang="zh-CN" sz="2000" dirty="0">
                <a:solidFill>
                  <a:schemeClr val="accent2"/>
                </a:solidFill>
              </a:rPr>
              <a:t>）</a:t>
            </a:r>
          </a:p>
          <a:p>
            <a:pPr marL="457200" lvl="1" indent="0">
              <a:buNone/>
            </a:pPr>
            <a:endParaRPr lang="en-US" sz="3200" dirty="0">
              <a:solidFill>
                <a:schemeClr val="accent6"/>
              </a:solidFill>
            </a:endParaRPr>
          </a:p>
          <a:p>
            <a:pPr lvl="1"/>
            <a:endParaRPr lang="en-US" sz="3200" dirty="0">
              <a:solidFill>
                <a:schemeClr val="accent6"/>
              </a:solidFill>
            </a:endParaRPr>
          </a:p>
          <a:p>
            <a:pPr eaLnBrk="1" hangingPunct="1">
              <a:spcBef>
                <a:spcPct val="0"/>
              </a:spcBef>
              <a:buFontTx/>
              <a:buNone/>
            </a:pPr>
            <a:endParaRPr lang="en-US" altLang="en-US" dirty="0" smtClean="0">
              <a:solidFill>
                <a:schemeClr val="accent6"/>
              </a:solidFill>
            </a:endParaRPr>
          </a:p>
          <a:p>
            <a:pPr eaLnBrk="1" hangingPunct="1">
              <a:spcBef>
                <a:spcPct val="0"/>
              </a:spcBef>
              <a:buFontTx/>
              <a:buNone/>
            </a:pPr>
            <a:endParaRPr lang="en-US" altLang="en-US" dirty="0">
              <a:solidFill>
                <a:schemeClr val="accent6"/>
              </a:solidFill>
            </a:endParaRPr>
          </a:p>
          <a:p>
            <a:pPr eaLnBrk="1" hangingPunct="1">
              <a:spcBef>
                <a:spcPct val="0"/>
              </a:spcBef>
              <a:buFontTx/>
              <a:buNone/>
            </a:pPr>
            <a:endParaRPr lang="en-US" altLang="en-US" dirty="0" smtClean="0">
              <a:solidFill>
                <a:schemeClr val="accent6"/>
              </a:solidFill>
            </a:endParaRPr>
          </a:p>
          <a:p>
            <a:pPr eaLnBrk="1" hangingPunct="1">
              <a:spcBef>
                <a:spcPct val="0"/>
              </a:spcBef>
              <a:buFontTx/>
              <a:buNone/>
            </a:pPr>
            <a:endParaRPr lang="en-US" altLang="en-US"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spTree>
    <p:extLst>
      <p:ext uri="{BB962C8B-B14F-4D97-AF65-F5344CB8AC3E}">
        <p14:creationId xmlns:p14="http://schemas.microsoft.com/office/powerpoint/2010/main" val="3968314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900111" y="237483"/>
            <a:ext cx="7343775"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3600" b="1" i="1" dirty="0" smtClean="0">
                <a:solidFill>
                  <a:schemeClr val="accent6"/>
                </a:solidFill>
              </a:rPr>
              <a:t>ABSTRACT</a:t>
            </a:r>
            <a:r>
              <a:rPr lang="zh-CN" altLang="en-US" sz="3600" b="1" i="1" dirty="0" smtClean="0">
                <a:solidFill>
                  <a:schemeClr val="accent6"/>
                </a:solidFill>
              </a:rPr>
              <a:t>概述</a:t>
            </a:r>
            <a:endParaRPr lang="en-US" altLang="en-US" sz="3600" b="1" i="1" dirty="0">
              <a:solidFill>
                <a:schemeClr val="accent6"/>
              </a:solidFill>
            </a:endParaRPr>
          </a:p>
          <a:p>
            <a:pPr>
              <a:buNone/>
            </a:pPr>
            <a:r>
              <a:rPr lang="en-US" sz="2000" b="1" dirty="0">
                <a:solidFill>
                  <a:schemeClr val="accent6"/>
                </a:solidFill>
              </a:rPr>
              <a:t>An overview over traditional and up-to-date Rub and Buzz testing in the loudspeaker industry. </a:t>
            </a:r>
          </a:p>
          <a:p>
            <a:pPr>
              <a:buNone/>
            </a:pPr>
            <a:r>
              <a:rPr lang="zh-CN" altLang="en-US" sz="2000" b="1" dirty="0">
                <a:solidFill>
                  <a:schemeClr val="accent6"/>
                </a:solidFill>
              </a:rPr>
              <a:t>概括总结在扬声器行业传统和现代异音测试方</a:t>
            </a:r>
            <a:r>
              <a:rPr lang="zh-CN" altLang="en-US" sz="2000" b="1" dirty="0" smtClean="0">
                <a:solidFill>
                  <a:schemeClr val="accent6"/>
                </a:solidFill>
              </a:rPr>
              <a:t>法</a:t>
            </a:r>
            <a:endParaRPr lang="en-US" altLang="zh-CN" sz="2000" b="1" dirty="0" smtClean="0">
              <a:solidFill>
                <a:schemeClr val="accent6"/>
              </a:solidFill>
            </a:endParaRPr>
          </a:p>
          <a:p>
            <a:endParaRPr lang="en-US" sz="2000" b="1" dirty="0">
              <a:solidFill>
                <a:schemeClr val="accent6"/>
              </a:solidFill>
            </a:endParaRPr>
          </a:p>
          <a:p>
            <a:pPr>
              <a:buNone/>
            </a:pPr>
            <a:r>
              <a:rPr lang="en-US" sz="2000" b="1" dirty="0" smtClean="0">
                <a:solidFill>
                  <a:schemeClr val="accent6"/>
                </a:solidFill>
              </a:rPr>
              <a:t>Harmonic </a:t>
            </a:r>
            <a:r>
              <a:rPr lang="en-US" sz="2000" b="1" dirty="0">
                <a:solidFill>
                  <a:schemeClr val="accent6"/>
                </a:solidFill>
              </a:rPr>
              <a:t>distortion is widely used for amplifiers, why is that not good for Rub and Buzz testing of speakers?  </a:t>
            </a:r>
          </a:p>
          <a:p>
            <a:pPr>
              <a:buNone/>
            </a:pPr>
            <a:r>
              <a:rPr lang="zh-CN" altLang="en-US" sz="2000" b="1" dirty="0">
                <a:solidFill>
                  <a:schemeClr val="accent6"/>
                </a:solidFill>
              </a:rPr>
              <a:t>谐波失真的方法被广泛地应用于功率放大器的测试 ，但为什么不适合测试扬声器的异音</a:t>
            </a:r>
            <a:r>
              <a:rPr lang="zh-CN" altLang="en-US" sz="2000" b="1" dirty="0" smtClean="0">
                <a:solidFill>
                  <a:schemeClr val="accent6"/>
                </a:solidFill>
              </a:rPr>
              <a:t>？</a:t>
            </a:r>
            <a:endParaRPr lang="en-US" altLang="zh-CN" sz="2000" b="1" dirty="0" smtClean="0">
              <a:solidFill>
                <a:schemeClr val="accent6"/>
              </a:solidFill>
            </a:endParaRPr>
          </a:p>
          <a:p>
            <a:endParaRPr lang="en-US" sz="2000" b="1" dirty="0">
              <a:solidFill>
                <a:schemeClr val="accent6"/>
              </a:solidFill>
            </a:endParaRPr>
          </a:p>
          <a:p>
            <a:pPr>
              <a:buNone/>
            </a:pPr>
            <a:r>
              <a:rPr lang="en-US" sz="2000" b="1" dirty="0">
                <a:solidFill>
                  <a:schemeClr val="accent6"/>
                </a:solidFill>
              </a:rPr>
              <a:t>Is human testing always good? What can modern Rub and Buzz methods achieve and how can they be utilized in today’s high speed production of speakers including micro </a:t>
            </a:r>
            <a:r>
              <a:rPr lang="en-US" sz="2000" b="1" dirty="0" smtClean="0">
                <a:solidFill>
                  <a:schemeClr val="accent6"/>
                </a:solidFill>
              </a:rPr>
              <a:t>speakers?</a:t>
            </a:r>
            <a:endParaRPr lang="en-US" sz="2000" b="1" dirty="0">
              <a:solidFill>
                <a:schemeClr val="accent6"/>
              </a:solidFill>
            </a:endParaRPr>
          </a:p>
          <a:p>
            <a:pPr>
              <a:buNone/>
            </a:pPr>
            <a:r>
              <a:rPr lang="zh-CN" altLang="en-US" sz="2000" b="1" dirty="0">
                <a:solidFill>
                  <a:schemeClr val="accent6"/>
                </a:solidFill>
              </a:rPr>
              <a:t>人耳听音测试是好的方法吗？最现代化先进的异音测试可以达到何种程度？这种方法是如何应用在包括微型喇叭在内的扬声器的高效生产之中？</a:t>
            </a:r>
            <a:endParaRPr lang="en-US" sz="2000" b="1"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spTree>
    <p:extLst>
      <p:ext uri="{BB962C8B-B14F-4D97-AF65-F5344CB8AC3E}">
        <p14:creationId xmlns:p14="http://schemas.microsoft.com/office/powerpoint/2010/main" val="753929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900111" y="332656"/>
            <a:ext cx="7920361" cy="8254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400" b="1" dirty="0">
                <a:solidFill>
                  <a:schemeClr val="accent6"/>
                </a:solidFill>
              </a:rPr>
              <a:t>What are the requirements for QC testing in today’s high speed production of speakers, including micro speakers</a:t>
            </a:r>
            <a:r>
              <a:rPr lang="en-US" sz="2400" b="1" dirty="0" smtClean="0">
                <a:solidFill>
                  <a:schemeClr val="accent6"/>
                </a:solidFill>
              </a:rPr>
              <a:t>?</a:t>
            </a:r>
          </a:p>
          <a:p>
            <a:pPr>
              <a:buNone/>
            </a:pPr>
            <a:r>
              <a:rPr lang="zh-CN" altLang="zh-CN" sz="2400" dirty="0" smtClean="0">
                <a:solidFill>
                  <a:schemeClr val="accent2"/>
                </a:solidFill>
              </a:rPr>
              <a:t>在</a:t>
            </a:r>
            <a:r>
              <a:rPr lang="zh-CN" altLang="zh-CN" sz="2400" dirty="0">
                <a:solidFill>
                  <a:schemeClr val="accent2"/>
                </a:solidFill>
              </a:rPr>
              <a:t>包括微型扬声器的高速扬声器生产线，在线测试的需求是什么？</a:t>
            </a:r>
          </a:p>
          <a:p>
            <a:pPr lvl="0">
              <a:buNone/>
            </a:pPr>
            <a:endParaRPr lang="en-US" sz="2400" dirty="0">
              <a:solidFill>
                <a:schemeClr val="accent6"/>
              </a:solidFill>
            </a:endParaRPr>
          </a:p>
          <a:p>
            <a:pPr marL="457200" lvl="1" indent="0">
              <a:buNone/>
            </a:pPr>
            <a:r>
              <a:rPr lang="en-US" sz="2000" dirty="0">
                <a:solidFill>
                  <a:schemeClr val="accent2"/>
                </a:solidFill>
              </a:rPr>
              <a:t>Fast testing is a must. The best systems can test well in less than 0.5-1 second (including SPL with limits, Sensitivity, Polarity and impedance). However too fast testing may not excite all Rub &amp; Buzz</a:t>
            </a:r>
            <a:r>
              <a:rPr lang="en-US" sz="2000" dirty="0" smtClean="0">
                <a:solidFill>
                  <a:schemeClr val="accent2"/>
                </a:solidFill>
              </a:rPr>
              <a:t>.</a:t>
            </a:r>
          </a:p>
          <a:p>
            <a:pPr marL="457200" lvl="1" indent="0">
              <a:buNone/>
            </a:pPr>
            <a:endParaRPr lang="en-US" altLang="zh-CN" sz="2000" dirty="0">
              <a:solidFill>
                <a:schemeClr val="accent2"/>
              </a:solidFill>
            </a:endParaRPr>
          </a:p>
          <a:p>
            <a:pPr marL="457200" lvl="1" indent="0">
              <a:buNone/>
            </a:pPr>
            <a:r>
              <a:rPr lang="zh-CN" altLang="zh-CN" sz="2000" dirty="0" smtClean="0">
                <a:solidFill>
                  <a:schemeClr val="accent2"/>
                </a:solidFill>
              </a:rPr>
              <a:t>快</a:t>
            </a:r>
            <a:r>
              <a:rPr lang="zh-CN" altLang="zh-CN" sz="2000" dirty="0">
                <a:solidFill>
                  <a:schemeClr val="accent2"/>
                </a:solidFill>
              </a:rPr>
              <a:t>速测试是必须的，最好的系统可以在</a:t>
            </a:r>
            <a:r>
              <a:rPr lang="en-US" altLang="zh-CN" sz="2000" dirty="0">
                <a:solidFill>
                  <a:schemeClr val="accent2"/>
                </a:solidFill>
              </a:rPr>
              <a:t>0.5-1</a:t>
            </a:r>
            <a:r>
              <a:rPr lang="zh-CN" altLang="zh-CN" sz="2000" dirty="0">
                <a:solidFill>
                  <a:schemeClr val="accent2"/>
                </a:solidFill>
              </a:rPr>
              <a:t>秒内测试包括带公差的</a:t>
            </a:r>
            <a:r>
              <a:rPr lang="en-US" altLang="zh-CN" sz="2000" dirty="0">
                <a:solidFill>
                  <a:schemeClr val="accent2"/>
                </a:solidFill>
              </a:rPr>
              <a:t>SPL</a:t>
            </a:r>
            <a:r>
              <a:rPr lang="zh-CN" altLang="zh-CN" sz="2000" dirty="0">
                <a:solidFill>
                  <a:schemeClr val="accent2"/>
                </a:solidFill>
              </a:rPr>
              <a:t>曲线，灵敏度，极性和阻抗。但是过快测试也会不足以激发所有异音的信号。</a:t>
            </a:r>
          </a:p>
          <a:p>
            <a:pPr marL="457200" lvl="1" indent="0">
              <a:buNone/>
            </a:pPr>
            <a:endParaRPr lang="en-US" sz="3200" dirty="0">
              <a:solidFill>
                <a:schemeClr val="accent6"/>
              </a:solidFill>
            </a:endParaRPr>
          </a:p>
          <a:p>
            <a:pPr lvl="1"/>
            <a:endParaRPr lang="en-US" sz="3200" dirty="0">
              <a:solidFill>
                <a:schemeClr val="accent6"/>
              </a:solidFill>
            </a:endParaRPr>
          </a:p>
          <a:p>
            <a:pPr eaLnBrk="1" hangingPunct="1">
              <a:spcBef>
                <a:spcPct val="0"/>
              </a:spcBef>
              <a:buFontTx/>
              <a:buNone/>
            </a:pPr>
            <a:endParaRPr lang="en-US" altLang="en-US" dirty="0" smtClean="0">
              <a:solidFill>
                <a:schemeClr val="accent6"/>
              </a:solidFill>
            </a:endParaRPr>
          </a:p>
          <a:p>
            <a:pPr eaLnBrk="1" hangingPunct="1">
              <a:spcBef>
                <a:spcPct val="0"/>
              </a:spcBef>
              <a:buFontTx/>
              <a:buNone/>
            </a:pPr>
            <a:endParaRPr lang="en-US" altLang="en-US" dirty="0">
              <a:solidFill>
                <a:schemeClr val="accent6"/>
              </a:solidFill>
            </a:endParaRPr>
          </a:p>
          <a:p>
            <a:pPr eaLnBrk="1" hangingPunct="1">
              <a:spcBef>
                <a:spcPct val="0"/>
              </a:spcBef>
              <a:buFontTx/>
              <a:buNone/>
            </a:pPr>
            <a:endParaRPr lang="en-US" altLang="en-US" dirty="0" smtClean="0">
              <a:solidFill>
                <a:schemeClr val="accent6"/>
              </a:solidFill>
            </a:endParaRPr>
          </a:p>
          <a:p>
            <a:pPr eaLnBrk="1" hangingPunct="1">
              <a:spcBef>
                <a:spcPct val="0"/>
              </a:spcBef>
              <a:buFontTx/>
              <a:buNone/>
            </a:pPr>
            <a:endParaRPr lang="en-US" altLang="en-US"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spTree>
    <p:extLst>
      <p:ext uri="{BB962C8B-B14F-4D97-AF65-F5344CB8AC3E}">
        <p14:creationId xmlns:p14="http://schemas.microsoft.com/office/powerpoint/2010/main" val="153929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900111" y="332656"/>
            <a:ext cx="8136385" cy="818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400" b="1" dirty="0">
                <a:solidFill>
                  <a:schemeClr val="accent6"/>
                </a:solidFill>
              </a:rPr>
              <a:t>What are the requirements for QC testing in today’s high speed production of speakers, including micro speakers</a:t>
            </a:r>
            <a:r>
              <a:rPr lang="en-US" sz="2400" b="1" dirty="0" smtClean="0">
                <a:solidFill>
                  <a:schemeClr val="accent6"/>
                </a:solidFill>
              </a:rPr>
              <a:t>?</a:t>
            </a:r>
          </a:p>
          <a:p>
            <a:pPr>
              <a:buNone/>
            </a:pPr>
            <a:r>
              <a:rPr lang="en-US" altLang="zh-CN" sz="2400" b="1" dirty="0" smtClean="0">
                <a:solidFill>
                  <a:schemeClr val="accent6"/>
                </a:solidFill>
              </a:rPr>
              <a:t>‘</a:t>
            </a:r>
            <a:r>
              <a:rPr lang="zh-CN" altLang="zh-CN" sz="2400" dirty="0" smtClean="0">
                <a:solidFill>
                  <a:schemeClr val="accent2"/>
                </a:solidFill>
              </a:rPr>
              <a:t>在</a:t>
            </a:r>
            <a:r>
              <a:rPr lang="zh-CN" altLang="zh-CN" sz="2400" dirty="0">
                <a:solidFill>
                  <a:schemeClr val="accent2"/>
                </a:solidFill>
              </a:rPr>
              <a:t>包括微型扬声器的高速扬声器生产线，在线测试的需求是什么？</a:t>
            </a:r>
          </a:p>
          <a:p>
            <a:pPr lvl="0">
              <a:buNone/>
            </a:pPr>
            <a:endParaRPr lang="en-US" dirty="0">
              <a:solidFill>
                <a:schemeClr val="accent6"/>
              </a:solidFill>
            </a:endParaRPr>
          </a:p>
          <a:p>
            <a:pPr marL="457200" lvl="1" indent="0">
              <a:buNone/>
            </a:pPr>
            <a:r>
              <a:rPr lang="en-US" sz="2000" dirty="0">
                <a:solidFill>
                  <a:schemeClr val="accent6"/>
                </a:solidFill>
              </a:rPr>
              <a:t>The system should show </a:t>
            </a:r>
            <a:r>
              <a:rPr lang="en-US" sz="2000" dirty="0" smtClean="0">
                <a:solidFill>
                  <a:schemeClr val="accent6"/>
                </a:solidFill>
              </a:rPr>
              <a:t>Rub </a:t>
            </a:r>
            <a:r>
              <a:rPr lang="en-US" sz="2000" dirty="0">
                <a:solidFill>
                  <a:schemeClr val="accent6"/>
                </a:solidFill>
              </a:rPr>
              <a:t>&amp; Buzz at the correct frequency, i.e. at the excitation frequency. Even though the Rub &amp; Buzz components </a:t>
            </a:r>
            <a:r>
              <a:rPr lang="en-US" sz="2000" dirty="0" smtClean="0">
                <a:solidFill>
                  <a:schemeClr val="accent6"/>
                </a:solidFill>
              </a:rPr>
              <a:t>contains </a:t>
            </a:r>
            <a:r>
              <a:rPr lang="en-US" sz="2000" dirty="0">
                <a:solidFill>
                  <a:schemeClr val="accent6"/>
                </a:solidFill>
              </a:rPr>
              <a:t>both low and very high harmonics, it must be shown at the excitation frequency in order to be correlated with the frequency and impedance responses</a:t>
            </a:r>
            <a:r>
              <a:rPr lang="en-US" sz="2000" dirty="0" smtClean="0"/>
              <a:t>.</a:t>
            </a:r>
          </a:p>
          <a:p>
            <a:pPr marL="457200" lvl="1" indent="0">
              <a:buNone/>
            </a:pPr>
            <a:endParaRPr lang="en-US" altLang="zh-CN" sz="2000" dirty="0">
              <a:solidFill>
                <a:schemeClr val="accent2"/>
              </a:solidFill>
            </a:endParaRPr>
          </a:p>
          <a:p>
            <a:pPr marL="457200" lvl="1" indent="0">
              <a:buNone/>
            </a:pPr>
            <a:r>
              <a:rPr lang="zh-CN" altLang="zh-CN" sz="2000" dirty="0" smtClean="0">
                <a:solidFill>
                  <a:schemeClr val="accent2"/>
                </a:solidFill>
              </a:rPr>
              <a:t>系</a:t>
            </a:r>
            <a:r>
              <a:rPr lang="zh-CN" altLang="zh-CN" sz="2000" dirty="0">
                <a:solidFill>
                  <a:schemeClr val="accent2"/>
                </a:solidFill>
              </a:rPr>
              <a:t>统需要将异音显示在正确的频率上，例如激励频率。显示的异音也要包括低次和高次谐波频率，需要相关到频响和阻抗曲线。</a:t>
            </a:r>
          </a:p>
          <a:p>
            <a:pPr marL="457200" lvl="1" indent="0">
              <a:buNone/>
            </a:pPr>
            <a:endParaRPr lang="en-US" sz="2000" dirty="0"/>
          </a:p>
          <a:p>
            <a:pPr lvl="1"/>
            <a:endParaRPr lang="en-US" sz="3200" dirty="0">
              <a:solidFill>
                <a:schemeClr val="accent6"/>
              </a:solidFill>
            </a:endParaRPr>
          </a:p>
          <a:p>
            <a:pPr eaLnBrk="1" hangingPunct="1">
              <a:spcBef>
                <a:spcPct val="0"/>
              </a:spcBef>
              <a:buFontTx/>
              <a:buNone/>
            </a:pPr>
            <a:endParaRPr lang="en-US" altLang="en-US" dirty="0" smtClean="0">
              <a:solidFill>
                <a:schemeClr val="accent6"/>
              </a:solidFill>
            </a:endParaRPr>
          </a:p>
          <a:p>
            <a:pPr eaLnBrk="1" hangingPunct="1">
              <a:spcBef>
                <a:spcPct val="0"/>
              </a:spcBef>
              <a:buFontTx/>
              <a:buNone/>
            </a:pPr>
            <a:endParaRPr lang="en-US" altLang="en-US" dirty="0">
              <a:solidFill>
                <a:schemeClr val="accent6"/>
              </a:solidFill>
            </a:endParaRPr>
          </a:p>
          <a:p>
            <a:pPr eaLnBrk="1" hangingPunct="1">
              <a:spcBef>
                <a:spcPct val="0"/>
              </a:spcBef>
              <a:buFontTx/>
              <a:buNone/>
            </a:pPr>
            <a:endParaRPr lang="en-US" altLang="en-US" dirty="0" smtClean="0">
              <a:solidFill>
                <a:schemeClr val="accent6"/>
              </a:solidFill>
            </a:endParaRPr>
          </a:p>
          <a:p>
            <a:pPr eaLnBrk="1" hangingPunct="1">
              <a:spcBef>
                <a:spcPct val="0"/>
              </a:spcBef>
              <a:buFontTx/>
              <a:buNone/>
            </a:pPr>
            <a:endParaRPr lang="en-US" altLang="en-US"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spTree>
    <p:extLst>
      <p:ext uri="{BB962C8B-B14F-4D97-AF65-F5344CB8AC3E}">
        <p14:creationId xmlns:p14="http://schemas.microsoft.com/office/powerpoint/2010/main" val="2561579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900111" y="332656"/>
            <a:ext cx="8064377" cy="752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400" b="1" dirty="0">
                <a:solidFill>
                  <a:schemeClr val="accent6"/>
                </a:solidFill>
              </a:rPr>
              <a:t>What are the requirements for QC testing in today’s high speed production of speakers, including micro speakers</a:t>
            </a:r>
            <a:r>
              <a:rPr lang="en-US" sz="2400" b="1" dirty="0" smtClean="0">
                <a:solidFill>
                  <a:schemeClr val="accent6"/>
                </a:solidFill>
              </a:rPr>
              <a:t>?</a:t>
            </a:r>
          </a:p>
          <a:p>
            <a:pPr>
              <a:buNone/>
            </a:pPr>
            <a:r>
              <a:rPr lang="zh-CN" altLang="zh-CN" sz="2400" dirty="0" smtClean="0">
                <a:solidFill>
                  <a:schemeClr val="accent2"/>
                </a:solidFill>
              </a:rPr>
              <a:t>在</a:t>
            </a:r>
            <a:r>
              <a:rPr lang="zh-CN" altLang="zh-CN" sz="2400" dirty="0">
                <a:solidFill>
                  <a:schemeClr val="accent2"/>
                </a:solidFill>
              </a:rPr>
              <a:t>包括微型扬声器的高速扬声器生产线，在线测试的需求是什么？</a:t>
            </a:r>
          </a:p>
          <a:p>
            <a:pPr lvl="0">
              <a:buNone/>
            </a:pPr>
            <a:endParaRPr lang="en-US" dirty="0">
              <a:solidFill>
                <a:schemeClr val="accent6"/>
              </a:solidFill>
            </a:endParaRPr>
          </a:p>
          <a:p>
            <a:pPr marL="457200" lvl="1" indent="0">
              <a:buNone/>
            </a:pPr>
            <a:r>
              <a:rPr lang="en-US" sz="2000" dirty="0">
                <a:solidFill>
                  <a:schemeClr val="accent6"/>
                </a:solidFill>
              </a:rPr>
              <a:t>Very high repeatability is necessary for measuring small differences. This is especially true when using the (average band-) sensitivity, which is sometimes used to sort units in a </a:t>
            </a:r>
            <a:r>
              <a:rPr lang="en-US" sz="2000" dirty="0" smtClean="0">
                <a:solidFill>
                  <a:schemeClr val="accent6"/>
                </a:solidFill>
              </a:rPr>
              <a:t>batch</a:t>
            </a:r>
            <a:r>
              <a:rPr lang="en-US" sz="2000" dirty="0">
                <a:solidFill>
                  <a:schemeClr val="accent6"/>
                </a:solidFill>
              </a:rPr>
              <a:t>. This could be for pair-matching or individual (mid-band) sensitivity with </a:t>
            </a:r>
            <a:r>
              <a:rPr lang="en-US" sz="2000" dirty="0">
                <a:solidFill>
                  <a:srgbClr val="FF0000"/>
                </a:solidFill>
              </a:rPr>
              <a:t>&lt;0.10 dB </a:t>
            </a:r>
            <a:r>
              <a:rPr lang="en-US" sz="2000" dirty="0">
                <a:solidFill>
                  <a:schemeClr val="accent6"/>
                </a:solidFill>
              </a:rPr>
              <a:t>tolerance for the best systems</a:t>
            </a:r>
            <a:r>
              <a:rPr lang="en-US" sz="2000" dirty="0" smtClean="0">
                <a:solidFill>
                  <a:schemeClr val="accent6"/>
                </a:solidFill>
              </a:rPr>
              <a:t>.</a:t>
            </a:r>
          </a:p>
          <a:p>
            <a:pPr marL="457200" lvl="1" indent="0">
              <a:buNone/>
            </a:pPr>
            <a:endParaRPr lang="en-US" altLang="zh-CN" sz="2000" dirty="0">
              <a:solidFill>
                <a:schemeClr val="accent6"/>
              </a:solidFill>
            </a:endParaRPr>
          </a:p>
          <a:p>
            <a:pPr marL="457200" lvl="1" indent="0">
              <a:buNone/>
            </a:pPr>
            <a:r>
              <a:rPr lang="zh-CN" altLang="zh-CN" sz="2000" dirty="0" smtClean="0">
                <a:solidFill>
                  <a:schemeClr val="accent2"/>
                </a:solidFill>
              </a:rPr>
              <a:t>为</a:t>
            </a:r>
            <a:r>
              <a:rPr lang="zh-CN" altLang="zh-CN" sz="2000" dirty="0">
                <a:solidFill>
                  <a:schemeClr val="accent2"/>
                </a:solidFill>
              </a:rPr>
              <a:t>了能检测到小的差异测试系统需要有很高的一致性，尤其是需要用到某个频段的灵敏度来进行分类，比如是一些高级的系统要求配对或单独频段灵敏度误差小于</a:t>
            </a:r>
            <a:r>
              <a:rPr lang="en-US" altLang="zh-CN" sz="2000" dirty="0">
                <a:solidFill>
                  <a:schemeClr val="accent2"/>
                </a:solidFill>
              </a:rPr>
              <a:t>0.1 dB</a:t>
            </a:r>
            <a:r>
              <a:rPr lang="zh-CN" altLang="zh-CN" sz="2000" dirty="0">
                <a:solidFill>
                  <a:schemeClr val="accent2"/>
                </a:solidFill>
              </a:rPr>
              <a:t>的要求。</a:t>
            </a:r>
            <a:endParaRPr lang="en-US" sz="2000" dirty="0">
              <a:solidFill>
                <a:schemeClr val="accent2"/>
              </a:solidFill>
            </a:endParaRPr>
          </a:p>
          <a:p>
            <a:pPr eaLnBrk="1" hangingPunct="1">
              <a:spcBef>
                <a:spcPct val="0"/>
              </a:spcBef>
              <a:buFontTx/>
              <a:buNone/>
            </a:pPr>
            <a:endParaRPr lang="en-US" altLang="en-US" dirty="0" smtClean="0">
              <a:solidFill>
                <a:schemeClr val="accent6"/>
              </a:solidFill>
            </a:endParaRPr>
          </a:p>
          <a:p>
            <a:pPr eaLnBrk="1" hangingPunct="1">
              <a:spcBef>
                <a:spcPct val="0"/>
              </a:spcBef>
              <a:buFontTx/>
              <a:buNone/>
            </a:pPr>
            <a:endParaRPr lang="en-US" altLang="en-US" dirty="0">
              <a:solidFill>
                <a:schemeClr val="accent6"/>
              </a:solidFill>
            </a:endParaRPr>
          </a:p>
          <a:p>
            <a:pPr eaLnBrk="1" hangingPunct="1">
              <a:spcBef>
                <a:spcPct val="0"/>
              </a:spcBef>
              <a:buFontTx/>
              <a:buNone/>
            </a:pPr>
            <a:endParaRPr lang="en-US" altLang="en-US" dirty="0" smtClean="0">
              <a:solidFill>
                <a:schemeClr val="accent6"/>
              </a:solidFill>
            </a:endParaRPr>
          </a:p>
          <a:p>
            <a:pPr eaLnBrk="1" hangingPunct="1">
              <a:spcBef>
                <a:spcPct val="0"/>
              </a:spcBef>
              <a:buFontTx/>
              <a:buNone/>
            </a:pPr>
            <a:endParaRPr lang="en-US" altLang="en-US"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spTree>
    <p:extLst>
      <p:ext uri="{BB962C8B-B14F-4D97-AF65-F5344CB8AC3E}">
        <p14:creationId xmlns:p14="http://schemas.microsoft.com/office/powerpoint/2010/main" val="40468285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900111" y="332656"/>
            <a:ext cx="8243889" cy="765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400" b="1" dirty="0">
                <a:solidFill>
                  <a:schemeClr val="accent6"/>
                </a:solidFill>
              </a:rPr>
              <a:t>What are the requirements for QC testing in today’s high speed production of speakers, including micro speakers</a:t>
            </a:r>
            <a:r>
              <a:rPr lang="en-US" sz="2400" b="1" dirty="0" smtClean="0">
                <a:solidFill>
                  <a:schemeClr val="accent6"/>
                </a:solidFill>
              </a:rPr>
              <a:t>?</a:t>
            </a:r>
          </a:p>
          <a:p>
            <a:pPr>
              <a:buNone/>
            </a:pPr>
            <a:r>
              <a:rPr lang="zh-CN" altLang="zh-CN" sz="2400" dirty="0" smtClean="0">
                <a:solidFill>
                  <a:schemeClr val="accent2"/>
                </a:solidFill>
              </a:rPr>
              <a:t>在</a:t>
            </a:r>
            <a:r>
              <a:rPr lang="zh-CN" altLang="zh-CN" sz="2400" dirty="0">
                <a:solidFill>
                  <a:schemeClr val="accent2"/>
                </a:solidFill>
              </a:rPr>
              <a:t>包括微型扬声器的高速扬声器生产线，在线测试的需求是什么？</a:t>
            </a:r>
          </a:p>
          <a:p>
            <a:pPr lvl="0">
              <a:buNone/>
            </a:pPr>
            <a:endParaRPr lang="en-US" dirty="0">
              <a:solidFill>
                <a:schemeClr val="accent6"/>
              </a:solidFill>
            </a:endParaRPr>
          </a:p>
          <a:p>
            <a:pPr marL="400050" lvl="2" indent="0" eaLnBrk="1" hangingPunct="1">
              <a:spcBef>
                <a:spcPct val="0"/>
              </a:spcBef>
              <a:buNone/>
            </a:pPr>
            <a:r>
              <a:rPr lang="en-US" sz="2000" dirty="0">
                <a:solidFill>
                  <a:schemeClr val="accent6"/>
                </a:solidFill>
              </a:rPr>
              <a:t>Rub &amp; Buzz limits can be </a:t>
            </a:r>
            <a:r>
              <a:rPr lang="en-US" sz="2000" dirty="0" smtClean="0">
                <a:solidFill>
                  <a:schemeClr val="accent6"/>
                </a:solidFill>
              </a:rPr>
              <a:t>absolute </a:t>
            </a:r>
            <a:r>
              <a:rPr lang="en-US" sz="2000" dirty="0">
                <a:solidFill>
                  <a:schemeClr val="accent6"/>
                </a:solidFill>
              </a:rPr>
              <a:t>or relative. Setting the limits using units with acceptable Rub &amp; Buzz (Good), and </a:t>
            </a:r>
            <a:r>
              <a:rPr lang="en-US" sz="2000" dirty="0" smtClean="0">
                <a:solidFill>
                  <a:schemeClr val="accent6"/>
                </a:solidFill>
              </a:rPr>
              <a:t>non-acceptable </a:t>
            </a:r>
            <a:r>
              <a:rPr lang="en-US" sz="2000" dirty="0">
                <a:solidFill>
                  <a:schemeClr val="accent6"/>
                </a:solidFill>
              </a:rPr>
              <a:t>(Bad) Rub &amp; Buzz is preferable as these units don’t have to be perfect, but can have some </a:t>
            </a:r>
            <a:r>
              <a:rPr lang="en-US" sz="2000" dirty="0" smtClean="0">
                <a:solidFill>
                  <a:schemeClr val="accent6"/>
                </a:solidFill>
              </a:rPr>
              <a:t>acceptable distortion (see </a:t>
            </a:r>
            <a:r>
              <a:rPr lang="en-US" sz="2000" dirty="0">
                <a:solidFill>
                  <a:schemeClr val="accent6"/>
                </a:solidFill>
              </a:rPr>
              <a:t>Fig 2.). Automatic Learning by Good &amp; Bad units is therefore preferable</a:t>
            </a:r>
            <a:r>
              <a:rPr lang="en-US" sz="2000" dirty="0" smtClean="0">
                <a:solidFill>
                  <a:schemeClr val="accent2"/>
                </a:solidFill>
              </a:rPr>
              <a:t>.</a:t>
            </a:r>
          </a:p>
          <a:p>
            <a:pPr marL="400050" lvl="2" indent="0" eaLnBrk="1" hangingPunct="1">
              <a:spcBef>
                <a:spcPct val="0"/>
              </a:spcBef>
              <a:buNone/>
            </a:pPr>
            <a:endParaRPr lang="en-US" altLang="zh-CN" sz="2000" dirty="0">
              <a:solidFill>
                <a:schemeClr val="accent2"/>
              </a:solidFill>
            </a:endParaRPr>
          </a:p>
          <a:p>
            <a:pPr marL="400050" lvl="2" indent="0" eaLnBrk="1" hangingPunct="1">
              <a:spcBef>
                <a:spcPct val="0"/>
              </a:spcBef>
              <a:buNone/>
            </a:pPr>
            <a:r>
              <a:rPr lang="zh-CN" altLang="zh-CN" sz="2000" dirty="0" smtClean="0">
                <a:solidFill>
                  <a:schemeClr val="accent2"/>
                </a:solidFill>
              </a:rPr>
              <a:t>异</a:t>
            </a:r>
            <a:r>
              <a:rPr lang="zh-CN" altLang="zh-CN" sz="2000" dirty="0">
                <a:solidFill>
                  <a:schemeClr val="accent2"/>
                </a:solidFill>
              </a:rPr>
              <a:t>音的测试公差可能是绝对的或相对的。设定公差需要用到异音合格和不合格的单体。这些单体不一定要完美，允许有在一定条件下有可接受的失真。</a:t>
            </a:r>
            <a:endParaRPr lang="en-US" sz="2000" dirty="0">
              <a:solidFill>
                <a:schemeClr val="accent2"/>
              </a:solidFill>
            </a:endParaRPr>
          </a:p>
          <a:p>
            <a:pPr eaLnBrk="1" hangingPunct="1">
              <a:spcBef>
                <a:spcPct val="0"/>
              </a:spcBef>
              <a:buFontTx/>
              <a:buNone/>
            </a:pPr>
            <a:endParaRPr lang="en-US" altLang="en-US" dirty="0" smtClean="0">
              <a:solidFill>
                <a:schemeClr val="accent2"/>
              </a:solidFill>
            </a:endParaRPr>
          </a:p>
          <a:p>
            <a:pPr eaLnBrk="1" hangingPunct="1">
              <a:spcBef>
                <a:spcPct val="0"/>
              </a:spcBef>
              <a:buFontTx/>
              <a:buNone/>
            </a:pPr>
            <a:endParaRPr lang="en-US" altLang="en-US" dirty="0">
              <a:solidFill>
                <a:schemeClr val="accent6"/>
              </a:solidFill>
            </a:endParaRPr>
          </a:p>
          <a:p>
            <a:pPr eaLnBrk="1" hangingPunct="1">
              <a:spcBef>
                <a:spcPct val="0"/>
              </a:spcBef>
              <a:buFontTx/>
              <a:buNone/>
            </a:pPr>
            <a:endParaRPr lang="en-US" altLang="en-US" dirty="0" smtClean="0">
              <a:solidFill>
                <a:schemeClr val="accent6"/>
              </a:solidFill>
            </a:endParaRPr>
          </a:p>
          <a:p>
            <a:pPr eaLnBrk="1" hangingPunct="1">
              <a:spcBef>
                <a:spcPct val="0"/>
              </a:spcBef>
              <a:buFontTx/>
              <a:buNone/>
            </a:pPr>
            <a:endParaRPr lang="en-US" altLang="en-US"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spTree>
    <p:extLst>
      <p:ext uri="{BB962C8B-B14F-4D97-AF65-F5344CB8AC3E}">
        <p14:creationId xmlns:p14="http://schemas.microsoft.com/office/powerpoint/2010/main" val="41208800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900111" y="332656"/>
            <a:ext cx="8136385" cy="733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285750">
              <a:buNone/>
            </a:pPr>
            <a:r>
              <a:rPr lang="en-US" sz="2400" b="1" dirty="0">
                <a:solidFill>
                  <a:schemeClr val="accent6"/>
                </a:solidFill>
              </a:rPr>
              <a:t>FINE </a:t>
            </a:r>
            <a:r>
              <a:rPr lang="en-US" sz="2400" b="1" dirty="0" smtClean="0">
                <a:solidFill>
                  <a:schemeClr val="accent6"/>
                </a:solidFill>
              </a:rPr>
              <a:t>QC: FINEBuzz - Rub &amp; Buzz [7]</a:t>
            </a:r>
            <a:r>
              <a:rPr lang="en-US" altLang="zh-CN" sz="2400" dirty="0">
                <a:solidFill>
                  <a:schemeClr val="accent2"/>
                </a:solidFill>
              </a:rPr>
              <a:t> FINEQC</a:t>
            </a:r>
            <a:r>
              <a:rPr lang="zh-CN" altLang="zh-CN" sz="2400" dirty="0">
                <a:solidFill>
                  <a:schemeClr val="accent2"/>
                </a:solidFill>
              </a:rPr>
              <a:t>的异音模块</a:t>
            </a:r>
            <a:endParaRPr lang="en-US" sz="2400" b="1" dirty="0" smtClean="0">
              <a:solidFill>
                <a:schemeClr val="accent6"/>
              </a:solidFill>
            </a:endParaRPr>
          </a:p>
          <a:p>
            <a:pPr marL="457200" lvl="1" indent="0">
              <a:buNone/>
            </a:pPr>
            <a:r>
              <a:rPr lang="en-US" sz="2000" dirty="0" smtClean="0">
                <a:solidFill>
                  <a:schemeClr val="accent6"/>
                </a:solidFill>
              </a:rPr>
              <a:t>FINEBuzz has </a:t>
            </a:r>
            <a:r>
              <a:rPr lang="en-US" sz="2000" dirty="0">
                <a:solidFill>
                  <a:schemeClr val="accent6"/>
                </a:solidFill>
              </a:rPr>
              <a:t>been tested in a full scale high speed production. The most difficult is QC testing of micro speakers </a:t>
            </a:r>
            <a:r>
              <a:rPr lang="en-US" sz="2000" dirty="0" smtClean="0">
                <a:solidFill>
                  <a:schemeClr val="accent6"/>
                </a:solidFill>
              </a:rPr>
              <a:t>on </a:t>
            </a:r>
            <a:r>
              <a:rPr lang="en-US" sz="2000" dirty="0">
                <a:solidFill>
                  <a:schemeClr val="accent6"/>
                </a:solidFill>
              </a:rPr>
              <a:t>high speed production lines. Therefore more than 1000 micro speakers have first been tested by experienced human testers at </a:t>
            </a:r>
            <a:r>
              <a:rPr lang="en-US" sz="2000" dirty="0" err="1">
                <a:solidFill>
                  <a:schemeClr val="accent6"/>
                </a:solidFill>
              </a:rPr>
              <a:t>ForGrand</a:t>
            </a:r>
            <a:r>
              <a:rPr lang="en-US" sz="2000" dirty="0">
                <a:solidFill>
                  <a:schemeClr val="accent6"/>
                </a:solidFill>
              </a:rPr>
              <a:t> in China [8], and following tested with FINE QC. The results were very similar within 1-2%. </a:t>
            </a:r>
            <a:endParaRPr lang="en-US" sz="2000" dirty="0" smtClean="0">
              <a:solidFill>
                <a:schemeClr val="accent6"/>
              </a:solidFill>
            </a:endParaRPr>
          </a:p>
          <a:p>
            <a:pPr marL="457200" lvl="1" indent="0">
              <a:buNone/>
            </a:pPr>
            <a:endParaRPr lang="en-US" altLang="zh-CN" sz="2000" dirty="0">
              <a:solidFill>
                <a:schemeClr val="accent6"/>
              </a:solidFill>
            </a:endParaRPr>
          </a:p>
          <a:p>
            <a:pPr marL="457200" lvl="1" indent="0">
              <a:buNone/>
            </a:pPr>
            <a:r>
              <a:rPr lang="en-US" altLang="zh-CN" sz="2000" dirty="0" smtClean="0">
                <a:solidFill>
                  <a:schemeClr val="accent2"/>
                </a:solidFill>
              </a:rPr>
              <a:t>FINEQC</a:t>
            </a:r>
            <a:r>
              <a:rPr lang="zh-CN" altLang="zh-CN" sz="2000" dirty="0">
                <a:solidFill>
                  <a:schemeClr val="accent2"/>
                </a:solidFill>
              </a:rPr>
              <a:t>的异音模块已经被大规模地应用于高效率的生产线测试。最具有挑战性的是微型喇叭的在线测试。在我们客户富佑鸿测试的</a:t>
            </a:r>
            <a:r>
              <a:rPr lang="en-US" altLang="zh-CN" sz="2000" dirty="0">
                <a:solidFill>
                  <a:schemeClr val="accent2"/>
                </a:solidFill>
              </a:rPr>
              <a:t>1000</a:t>
            </a:r>
            <a:r>
              <a:rPr lang="zh-CN" altLang="zh-CN" sz="2000" dirty="0">
                <a:solidFill>
                  <a:schemeClr val="accent2"/>
                </a:solidFill>
              </a:rPr>
              <a:t>只单体中，由有经验的测试员听音测试过后再由</a:t>
            </a:r>
            <a:r>
              <a:rPr lang="en-US" altLang="zh-CN" sz="2000" dirty="0">
                <a:solidFill>
                  <a:schemeClr val="accent2"/>
                </a:solidFill>
              </a:rPr>
              <a:t>FINEQC</a:t>
            </a:r>
            <a:r>
              <a:rPr lang="zh-CN" altLang="zh-CN" sz="2000" dirty="0">
                <a:solidFill>
                  <a:schemeClr val="accent2"/>
                </a:solidFill>
              </a:rPr>
              <a:t>再进行异音测试，显示两者的测试结果一致，结果差异在</a:t>
            </a:r>
            <a:r>
              <a:rPr lang="en-US" altLang="zh-CN" sz="2000" dirty="0">
                <a:solidFill>
                  <a:schemeClr val="accent2"/>
                </a:solidFill>
              </a:rPr>
              <a:t>1-2%</a:t>
            </a:r>
            <a:r>
              <a:rPr lang="zh-CN" altLang="zh-CN" sz="2000" dirty="0">
                <a:solidFill>
                  <a:schemeClr val="accent2"/>
                </a:solidFill>
              </a:rPr>
              <a:t>之间。</a:t>
            </a:r>
          </a:p>
          <a:p>
            <a:pPr marL="457200" lvl="1" indent="0">
              <a:buNone/>
            </a:pPr>
            <a:endParaRPr lang="en-US" sz="2000" dirty="0">
              <a:solidFill>
                <a:schemeClr val="accent6"/>
              </a:solidFill>
            </a:endParaRPr>
          </a:p>
          <a:p>
            <a:pPr lvl="1"/>
            <a:endParaRPr lang="en-US" sz="3200" dirty="0">
              <a:solidFill>
                <a:schemeClr val="accent6"/>
              </a:solidFill>
            </a:endParaRPr>
          </a:p>
          <a:p>
            <a:pPr eaLnBrk="1" hangingPunct="1">
              <a:spcBef>
                <a:spcPct val="0"/>
              </a:spcBef>
              <a:buFontTx/>
              <a:buNone/>
            </a:pPr>
            <a:endParaRPr lang="en-US" altLang="en-US" dirty="0" smtClean="0">
              <a:solidFill>
                <a:schemeClr val="accent6"/>
              </a:solidFill>
            </a:endParaRPr>
          </a:p>
          <a:p>
            <a:pPr eaLnBrk="1" hangingPunct="1">
              <a:spcBef>
                <a:spcPct val="0"/>
              </a:spcBef>
              <a:buFontTx/>
              <a:buNone/>
            </a:pPr>
            <a:endParaRPr lang="en-US" altLang="en-US" dirty="0">
              <a:solidFill>
                <a:schemeClr val="accent6"/>
              </a:solidFill>
            </a:endParaRPr>
          </a:p>
          <a:p>
            <a:pPr eaLnBrk="1" hangingPunct="1">
              <a:spcBef>
                <a:spcPct val="0"/>
              </a:spcBef>
              <a:buFontTx/>
              <a:buNone/>
            </a:pPr>
            <a:endParaRPr lang="en-US" altLang="en-US" dirty="0" smtClean="0">
              <a:solidFill>
                <a:schemeClr val="accent6"/>
              </a:solidFill>
            </a:endParaRPr>
          </a:p>
          <a:p>
            <a:pPr eaLnBrk="1" hangingPunct="1">
              <a:spcBef>
                <a:spcPct val="0"/>
              </a:spcBef>
              <a:buFontTx/>
              <a:buNone/>
            </a:pPr>
            <a:endParaRPr lang="en-US" altLang="en-US"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spTree>
    <p:extLst>
      <p:ext uri="{BB962C8B-B14F-4D97-AF65-F5344CB8AC3E}">
        <p14:creationId xmlns:p14="http://schemas.microsoft.com/office/powerpoint/2010/main" val="30104003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431005" y="260648"/>
            <a:ext cx="8243889" cy="741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285750">
              <a:buNone/>
            </a:pPr>
            <a:r>
              <a:rPr lang="en-US" sz="2400" b="1" dirty="0">
                <a:solidFill>
                  <a:schemeClr val="accent6"/>
                </a:solidFill>
              </a:rPr>
              <a:t>FINE </a:t>
            </a:r>
            <a:r>
              <a:rPr lang="en-US" sz="2400" b="1" dirty="0" smtClean="0">
                <a:solidFill>
                  <a:schemeClr val="accent6"/>
                </a:solidFill>
              </a:rPr>
              <a:t>QC: FINEBuzz - Rub &amp; Buzz [7]</a:t>
            </a:r>
            <a:r>
              <a:rPr lang="en-US" altLang="zh-CN" sz="2400" dirty="0">
                <a:solidFill>
                  <a:schemeClr val="accent2"/>
                </a:solidFill>
              </a:rPr>
              <a:t> FINEQC</a:t>
            </a:r>
            <a:r>
              <a:rPr lang="zh-CN" altLang="zh-CN" sz="2400" dirty="0">
                <a:solidFill>
                  <a:schemeClr val="accent2"/>
                </a:solidFill>
              </a:rPr>
              <a:t>的异音模块</a:t>
            </a:r>
            <a:endParaRPr lang="en-US" sz="2400" b="1" dirty="0" smtClean="0">
              <a:solidFill>
                <a:schemeClr val="accent6"/>
              </a:solidFill>
            </a:endParaRPr>
          </a:p>
          <a:p>
            <a:pPr lvl="1"/>
            <a:r>
              <a:rPr lang="en-US" sz="2000" dirty="0">
                <a:solidFill>
                  <a:schemeClr val="accent6"/>
                </a:solidFill>
              </a:rPr>
              <a:t>The complete Rub + Buzz test </a:t>
            </a:r>
            <a:r>
              <a:rPr lang="en-US" sz="2000" dirty="0" smtClean="0">
                <a:solidFill>
                  <a:schemeClr val="accent6"/>
                </a:solidFill>
              </a:rPr>
              <a:t>takes &lt;0.5 </a:t>
            </a:r>
            <a:r>
              <a:rPr lang="en-US" sz="2000" dirty="0">
                <a:solidFill>
                  <a:schemeClr val="accent6"/>
                </a:solidFill>
              </a:rPr>
              <a:t>second including SPL </a:t>
            </a:r>
            <a:r>
              <a:rPr lang="en-US" sz="2000" dirty="0" smtClean="0">
                <a:solidFill>
                  <a:schemeClr val="accent6"/>
                </a:solidFill>
              </a:rPr>
              <a:t>+ tolerances</a:t>
            </a:r>
            <a:r>
              <a:rPr lang="en-US" sz="2000" dirty="0">
                <a:solidFill>
                  <a:schemeClr val="accent6"/>
                </a:solidFill>
              </a:rPr>
              <a:t>, Sensitivity, Polarity and Impedance.</a:t>
            </a:r>
          </a:p>
          <a:p>
            <a:pPr lvl="1"/>
            <a:r>
              <a:rPr lang="en-US" sz="2000" dirty="0" smtClean="0">
                <a:solidFill>
                  <a:schemeClr val="accent6"/>
                </a:solidFill>
              </a:rPr>
              <a:t>Complete </a:t>
            </a:r>
            <a:r>
              <a:rPr lang="en-US" sz="2000" dirty="0">
                <a:solidFill>
                  <a:schemeClr val="accent6"/>
                </a:solidFill>
              </a:rPr>
              <a:t>test is so fast there is a considerable time </a:t>
            </a:r>
            <a:r>
              <a:rPr lang="en-US" sz="2000" dirty="0" smtClean="0">
                <a:solidFill>
                  <a:schemeClr val="accent6"/>
                </a:solidFill>
              </a:rPr>
              <a:t>saving. </a:t>
            </a:r>
          </a:p>
          <a:p>
            <a:pPr lvl="0"/>
            <a:r>
              <a:rPr lang="en-US" sz="2000" dirty="0">
                <a:solidFill>
                  <a:schemeClr val="accent6"/>
                </a:solidFill>
              </a:rPr>
              <a:t>In addition the production engineers automatically gets full statistics with running average for spotting deviating production trends, as an early indication of for example failing glue dispensers</a:t>
            </a:r>
            <a:r>
              <a:rPr lang="en-US" sz="2000" dirty="0" smtClean="0">
                <a:solidFill>
                  <a:schemeClr val="accent6"/>
                </a:solidFill>
              </a:rPr>
              <a:t>.</a:t>
            </a:r>
          </a:p>
          <a:p>
            <a:pPr lvl="0"/>
            <a:endParaRPr lang="en-US" sz="2000" dirty="0" smtClean="0">
              <a:solidFill>
                <a:schemeClr val="accent6"/>
              </a:solidFill>
            </a:endParaRPr>
          </a:p>
          <a:p>
            <a:pPr lvl="0"/>
            <a:r>
              <a:rPr lang="zh-CN" altLang="zh-CN" sz="2000" dirty="0" smtClean="0">
                <a:solidFill>
                  <a:schemeClr val="accent2"/>
                </a:solidFill>
              </a:rPr>
              <a:t>完整</a:t>
            </a:r>
            <a:r>
              <a:rPr lang="zh-CN" altLang="zh-CN" sz="2000" dirty="0">
                <a:solidFill>
                  <a:schemeClr val="accent2"/>
                </a:solidFill>
              </a:rPr>
              <a:t>的包括带公差的</a:t>
            </a:r>
            <a:r>
              <a:rPr lang="en-US" altLang="zh-CN" sz="2000" dirty="0">
                <a:solidFill>
                  <a:schemeClr val="accent2"/>
                </a:solidFill>
              </a:rPr>
              <a:t>SPL</a:t>
            </a:r>
            <a:r>
              <a:rPr lang="zh-CN" altLang="zh-CN" sz="2000" dirty="0">
                <a:solidFill>
                  <a:schemeClr val="accent2"/>
                </a:solidFill>
              </a:rPr>
              <a:t>曲线，灵敏度，极性和阻抗的测试时间不超过</a:t>
            </a:r>
            <a:r>
              <a:rPr lang="en-US" altLang="zh-CN" sz="2000" dirty="0">
                <a:solidFill>
                  <a:schemeClr val="accent2"/>
                </a:solidFill>
              </a:rPr>
              <a:t>0.5 S</a:t>
            </a:r>
            <a:r>
              <a:rPr lang="zh-CN" altLang="zh-CN" sz="2000" dirty="0">
                <a:solidFill>
                  <a:schemeClr val="accent2"/>
                </a:solidFill>
              </a:rPr>
              <a:t>。</a:t>
            </a:r>
          </a:p>
          <a:p>
            <a:pPr lvl="0"/>
            <a:r>
              <a:rPr lang="zh-CN" altLang="zh-CN" sz="2000" dirty="0">
                <a:solidFill>
                  <a:schemeClr val="accent2"/>
                </a:solidFill>
              </a:rPr>
              <a:t>考虑到所有的测试项目都已包含在内，系统整体的测试时间比人耳缩短了很多。</a:t>
            </a:r>
          </a:p>
          <a:p>
            <a:pPr lvl="0"/>
            <a:r>
              <a:rPr lang="zh-CN" altLang="zh-CN" sz="2000" dirty="0">
                <a:solidFill>
                  <a:schemeClr val="accent2"/>
                </a:solidFill>
              </a:rPr>
              <a:t>实时在线的产品平均趋势和产品样本中间值的差异被自动显示出来，使得生产技术工程师可以提前得到像打胶不良这类缺陷的提示。</a:t>
            </a:r>
          </a:p>
          <a:p>
            <a:pPr lvl="1"/>
            <a:endParaRPr lang="en-US" sz="2000" dirty="0">
              <a:solidFill>
                <a:schemeClr val="accent6"/>
              </a:solidFill>
            </a:endParaRPr>
          </a:p>
          <a:p>
            <a:pPr lvl="1"/>
            <a:endParaRPr lang="en-US" sz="2000" dirty="0">
              <a:solidFill>
                <a:schemeClr val="accent6"/>
              </a:solidFill>
            </a:endParaRPr>
          </a:p>
          <a:p>
            <a:pPr eaLnBrk="1" hangingPunct="1">
              <a:spcBef>
                <a:spcPct val="0"/>
              </a:spcBef>
              <a:buFontTx/>
              <a:buNone/>
            </a:pPr>
            <a:endParaRPr lang="en-US" altLang="en-US" sz="2000" dirty="0" smtClean="0">
              <a:solidFill>
                <a:schemeClr val="accent6"/>
              </a:solidFill>
            </a:endParaRPr>
          </a:p>
          <a:p>
            <a:pPr eaLnBrk="1" hangingPunct="1">
              <a:spcBef>
                <a:spcPct val="0"/>
              </a:spcBef>
              <a:buFontTx/>
              <a:buNone/>
            </a:pPr>
            <a:endParaRPr lang="en-US" altLang="en-US" dirty="0">
              <a:solidFill>
                <a:schemeClr val="accent6"/>
              </a:solidFill>
            </a:endParaRPr>
          </a:p>
          <a:p>
            <a:pPr eaLnBrk="1" hangingPunct="1">
              <a:spcBef>
                <a:spcPct val="0"/>
              </a:spcBef>
              <a:buFontTx/>
              <a:buNone/>
            </a:pPr>
            <a:endParaRPr lang="en-US" altLang="en-US" dirty="0" smtClean="0">
              <a:solidFill>
                <a:schemeClr val="accent6"/>
              </a:solidFill>
            </a:endParaRPr>
          </a:p>
          <a:p>
            <a:pPr eaLnBrk="1" hangingPunct="1">
              <a:spcBef>
                <a:spcPct val="0"/>
              </a:spcBef>
              <a:buFontTx/>
              <a:buNone/>
            </a:pPr>
            <a:endParaRPr lang="en-US" altLang="en-US"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spTree>
    <p:extLst>
      <p:ext uri="{BB962C8B-B14F-4D97-AF65-F5344CB8AC3E}">
        <p14:creationId xmlns:p14="http://schemas.microsoft.com/office/powerpoint/2010/main" val="33131840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400917" y="260648"/>
            <a:ext cx="874308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sz="2400" b="1" dirty="0" smtClean="0">
                <a:solidFill>
                  <a:schemeClr val="accent6"/>
                </a:solidFill>
              </a:rPr>
              <a:t>Typical QC Test </a:t>
            </a:r>
            <a:r>
              <a:rPr lang="zh-CN" altLang="en-US" sz="2400" b="1" dirty="0" smtClean="0">
                <a:solidFill>
                  <a:schemeClr val="accent6"/>
                </a:solidFill>
              </a:rPr>
              <a:t>典型的</a:t>
            </a:r>
            <a:r>
              <a:rPr lang="en-US" altLang="zh-CN" sz="2400" b="1" dirty="0" smtClean="0">
                <a:solidFill>
                  <a:schemeClr val="accent6"/>
                </a:solidFill>
              </a:rPr>
              <a:t>QC</a:t>
            </a:r>
            <a:r>
              <a:rPr lang="zh-CN" altLang="en-US" sz="2400" b="1" dirty="0" smtClean="0">
                <a:solidFill>
                  <a:schemeClr val="accent6"/>
                </a:solidFill>
              </a:rPr>
              <a:t>测试</a:t>
            </a:r>
            <a:endParaRPr lang="en-US" sz="2400" b="1" dirty="0" smtClean="0">
              <a:solidFill>
                <a:schemeClr val="accent6"/>
              </a:solidFill>
            </a:endParaRPr>
          </a:p>
          <a:p>
            <a:pPr eaLnBrk="1" hangingPunct="1">
              <a:spcBef>
                <a:spcPct val="0"/>
              </a:spcBef>
              <a:buNone/>
            </a:pPr>
            <a:r>
              <a:rPr lang="en-US" sz="2400" dirty="0" smtClean="0">
                <a:solidFill>
                  <a:schemeClr val="accent6"/>
                </a:solidFill>
              </a:rPr>
              <a:t>3in </a:t>
            </a:r>
            <a:r>
              <a:rPr lang="en-US" sz="2400" dirty="0">
                <a:solidFill>
                  <a:schemeClr val="accent6"/>
                </a:solidFill>
              </a:rPr>
              <a:t>Full Range with Rub &amp; Buzz 1500-5000 Hz</a:t>
            </a:r>
            <a:r>
              <a:rPr lang="en-US" sz="2400" dirty="0" smtClean="0">
                <a:solidFill>
                  <a:schemeClr val="accent6"/>
                </a:solidFill>
              </a:rPr>
              <a:t>.</a:t>
            </a:r>
            <a:r>
              <a:rPr lang="zh-CN" altLang="zh-CN" sz="2400" dirty="0">
                <a:solidFill>
                  <a:schemeClr val="accent2"/>
                </a:solidFill>
              </a:rPr>
              <a:t>从</a:t>
            </a:r>
            <a:r>
              <a:rPr lang="en-US" altLang="zh-CN" sz="2400" dirty="0">
                <a:solidFill>
                  <a:schemeClr val="accent2"/>
                </a:solidFill>
              </a:rPr>
              <a:t>FINEQC</a:t>
            </a:r>
            <a:r>
              <a:rPr lang="zh-CN" altLang="zh-CN" sz="2400" dirty="0">
                <a:solidFill>
                  <a:schemeClr val="accent2"/>
                </a:solidFill>
              </a:rPr>
              <a:t>异音</a:t>
            </a:r>
            <a:r>
              <a:rPr lang="zh-CN" altLang="zh-CN" sz="2400" dirty="0" smtClean="0">
                <a:solidFill>
                  <a:schemeClr val="accent2"/>
                </a:solidFill>
              </a:rPr>
              <a:t>模块</a:t>
            </a:r>
            <a:r>
              <a:rPr lang="en-US" altLang="zh-CN" sz="2400" smtClean="0">
                <a:solidFill>
                  <a:schemeClr val="accent2"/>
                </a:solidFill>
              </a:rPr>
              <a:t>1500-5000Hz</a:t>
            </a:r>
            <a:r>
              <a:rPr lang="zh-CN" altLang="zh-CN" sz="2400" dirty="0" smtClean="0">
                <a:solidFill>
                  <a:schemeClr val="accent2"/>
                </a:solidFill>
              </a:rPr>
              <a:t>处</a:t>
            </a:r>
            <a:r>
              <a:rPr lang="zh-CN" altLang="zh-CN" sz="2400" dirty="0">
                <a:solidFill>
                  <a:schemeClr val="accent2"/>
                </a:solidFill>
              </a:rPr>
              <a:t>的</a:t>
            </a:r>
            <a:r>
              <a:rPr lang="en-US" altLang="zh-CN" sz="2400" dirty="0">
                <a:solidFill>
                  <a:schemeClr val="accent2"/>
                </a:solidFill>
              </a:rPr>
              <a:t>3</a:t>
            </a:r>
            <a:r>
              <a:rPr lang="zh-CN" altLang="zh-CN" sz="2400" dirty="0">
                <a:solidFill>
                  <a:schemeClr val="accent2"/>
                </a:solidFill>
              </a:rPr>
              <a:t>寸全频喇叭的测试曲线见图</a:t>
            </a:r>
            <a:r>
              <a:rPr lang="en-US" altLang="zh-CN" sz="2400" dirty="0">
                <a:solidFill>
                  <a:schemeClr val="accent2"/>
                </a:solidFill>
              </a:rPr>
              <a:t>1</a:t>
            </a:r>
            <a:endParaRPr lang="en-US" sz="2400" dirty="0">
              <a:solidFill>
                <a:schemeClr val="accent2"/>
              </a:solidFill>
            </a:endParaRPr>
          </a:p>
          <a:p>
            <a:pPr eaLnBrk="1" hangingPunct="1">
              <a:spcBef>
                <a:spcPct val="0"/>
              </a:spcBef>
              <a:buFontTx/>
              <a:buNone/>
            </a:pPr>
            <a:endParaRPr lang="en-US" altLang="en-US" dirty="0">
              <a:solidFill>
                <a:schemeClr val="accent6"/>
              </a:solidFill>
            </a:endParaRPr>
          </a:p>
          <a:p>
            <a:pPr eaLnBrk="1" hangingPunct="1">
              <a:spcBef>
                <a:spcPct val="0"/>
              </a:spcBef>
              <a:buFontTx/>
              <a:buNone/>
            </a:pPr>
            <a:endParaRPr lang="en-US" altLang="en-US" dirty="0" smtClean="0">
              <a:solidFill>
                <a:schemeClr val="accent6"/>
              </a:solidFill>
            </a:endParaRPr>
          </a:p>
          <a:p>
            <a:pPr eaLnBrk="1" hangingPunct="1">
              <a:spcBef>
                <a:spcPct val="0"/>
              </a:spcBef>
              <a:buFontTx/>
              <a:buNone/>
            </a:pPr>
            <a:endParaRPr lang="en-US" altLang="en-US"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pic>
        <p:nvPicPr>
          <p:cNvPr id="205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8817" y="1507320"/>
            <a:ext cx="7148265" cy="446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2895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611560" y="122836"/>
            <a:ext cx="8424936" cy="690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400" b="1" dirty="0">
                <a:solidFill>
                  <a:schemeClr val="accent2"/>
                </a:solidFill>
              </a:rPr>
              <a:t>QC Examples from FINE QC / </a:t>
            </a:r>
            <a:r>
              <a:rPr lang="en-US" sz="2400" b="1" dirty="0" smtClean="0">
                <a:solidFill>
                  <a:schemeClr val="accent2"/>
                </a:solidFill>
              </a:rPr>
              <a:t>FINEBuzz </a:t>
            </a:r>
            <a:r>
              <a:rPr lang="en-US" sz="2400" dirty="0" smtClean="0">
                <a:solidFill>
                  <a:schemeClr val="accent2"/>
                </a:solidFill>
              </a:rPr>
              <a:t>Plots </a:t>
            </a:r>
            <a:r>
              <a:rPr lang="en-US" sz="2400" dirty="0">
                <a:solidFill>
                  <a:schemeClr val="accent2"/>
                </a:solidFill>
              </a:rPr>
              <a:t>from </a:t>
            </a:r>
            <a:r>
              <a:rPr lang="en-US" sz="2400" dirty="0" smtClean="0">
                <a:solidFill>
                  <a:schemeClr val="accent2"/>
                </a:solidFill>
              </a:rPr>
              <a:t>QC of 3in speaker </a:t>
            </a:r>
            <a:r>
              <a:rPr lang="en-US" sz="2400" dirty="0">
                <a:solidFill>
                  <a:schemeClr val="accent2"/>
                </a:solidFill>
              </a:rPr>
              <a:t>with FINE </a:t>
            </a:r>
            <a:r>
              <a:rPr lang="en-US" sz="2400" dirty="0" smtClean="0">
                <a:solidFill>
                  <a:schemeClr val="accent2"/>
                </a:solidFill>
              </a:rPr>
              <a:t>QC.</a:t>
            </a:r>
          </a:p>
          <a:p>
            <a:pPr>
              <a:buNone/>
            </a:pPr>
            <a:r>
              <a:rPr lang="en-US" altLang="zh-CN" sz="2400" dirty="0" smtClean="0">
                <a:solidFill>
                  <a:schemeClr val="accent2"/>
                </a:solidFill>
              </a:rPr>
              <a:t>FINEQC</a:t>
            </a:r>
            <a:r>
              <a:rPr lang="zh-CN" altLang="zh-CN" sz="2400" dirty="0">
                <a:solidFill>
                  <a:schemeClr val="accent2"/>
                </a:solidFill>
              </a:rPr>
              <a:t>异音</a:t>
            </a:r>
            <a:r>
              <a:rPr lang="zh-CN" altLang="zh-CN" sz="2400" dirty="0" smtClean="0">
                <a:solidFill>
                  <a:schemeClr val="accent2"/>
                </a:solidFill>
              </a:rPr>
              <a:t>模块的</a:t>
            </a:r>
            <a:r>
              <a:rPr lang="en-US" altLang="zh-CN" sz="2400" dirty="0">
                <a:solidFill>
                  <a:schemeClr val="accent2"/>
                </a:solidFill>
              </a:rPr>
              <a:t>3</a:t>
            </a:r>
            <a:r>
              <a:rPr lang="zh-CN" altLang="zh-CN" sz="2400" dirty="0">
                <a:solidFill>
                  <a:schemeClr val="accent2"/>
                </a:solidFill>
              </a:rPr>
              <a:t>寸全频喇叭的测试</a:t>
            </a:r>
            <a:r>
              <a:rPr lang="zh-CN" altLang="zh-CN" sz="2400" dirty="0" smtClean="0">
                <a:solidFill>
                  <a:schemeClr val="accent2"/>
                </a:solidFill>
              </a:rPr>
              <a:t>曲线</a:t>
            </a:r>
            <a:r>
              <a:rPr lang="en-US" dirty="0" smtClean="0">
                <a:solidFill>
                  <a:schemeClr val="accent6"/>
                </a:solidFill>
              </a:rPr>
              <a:t> </a:t>
            </a:r>
            <a:endParaRPr lang="en-US" sz="3600" dirty="0">
              <a:solidFill>
                <a:schemeClr val="accent6"/>
              </a:solidFill>
            </a:endParaRPr>
          </a:p>
          <a:p>
            <a:pPr lvl="1"/>
            <a:r>
              <a:rPr lang="en-US" sz="2000" dirty="0">
                <a:solidFill>
                  <a:schemeClr val="accent6"/>
                </a:solidFill>
              </a:rPr>
              <a:t>The upper trace is SPL with tolerances, individually adapted for large </a:t>
            </a:r>
            <a:r>
              <a:rPr lang="en-US" sz="2000" dirty="0" smtClean="0">
                <a:solidFill>
                  <a:schemeClr val="accent6"/>
                </a:solidFill>
              </a:rPr>
              <a:t>peaks/dips. </a:t>
            </a:r>
          </a:p>
          <a:p>
            <a:pPr lvl="1"/>
            <a:r>
              <a:rPr lang="en-US" sz="2000" dirty="0" smtClean="0">
                <a:solidFill>
                  <a:schemeClr val="accent6"/>
                </a:solidFill>
              </a:rPr>
              <a:t>Center </a:t>
            </a:r>
            <a:r>
              <a:rPr lang="en-US" sz="2000" dirty="0">
                <a:solidFill>
                  <a:schemeClr val="accent6"/>
                </a:solidFill>
              </a:rPr>
              <a:t>curve is a comparison with the reference unit, showing the deviation. </a:t>
            </a:r>
          </a:p>
          <a:p>
            <a:pPr lvl="1"/>
            <a:r>
              <a:rPr lang="en-US" sz="2000" dirty="0">
                <a:solidFill>
                  <a:schemeClr val="accent6"/>
                </a:solidFill>
              </a:rPr>
              <a:t>Rub &amp; Buzz is shown </a:t>
            </a:r>
            <a:r>
              <a:rPr lang="en-US" sz="2000" dirty="0" smtClean="0">
                <a:solidFill>
                  <a:schemeClr val="accent6"/>
                </a:solidFill>
              </a:rPr>
              <a:t>as </a:t>
            </a:r>
            <a:r>
              <a:rPr lang="en-US" sz="2000" dirty="0">
                <a:solidFill>
                  <a:schemeClr val="accent6"/>
                </a:solidFill>
              </a:rPr>
              <a:t>1/12 octave </a:t>
            </a:r>
            <a:r>
              <a:rPr lang="en-US" sz="2000" dirty="0" smtClean="0">
                <a:solidFill>
                  <a:schemeClr val="accent6"/>
                </a:solidFill>
              </a:rPr>
              <a:t>blue columns</a:t>
            </a:r>
            <a:r>
              <a:rPr lang="en-US" sz="2000" dirty="0">
                <a:solidFill>
                  <a:schemeClr val="accent6"/>
                </a:solidFill>
              </a:rPr>
              <a:t>. </a:t>
            </a:r>
            <a:r>
              <a:rPr lang="en-US" sz="2000" dirty="0" smtClean="0">
                <a:solidFill>
                  <a:schemeClr val="accent6"/>
                </a:solidFill>
              </a:rPr>
              <a:t>The </a:t>
            </a:r>
            <a:r>
              <a:rPr lang="en-US" sz="2000" dirty="0">
                <a:solidFill>
                  <a:schemeClr val="accent6"/>
                </a:solidFill>
              </a:rPr>
              <a:t>white line is the </a:t>
            </a:r>
            <a:r>
              <a:rPr lang="en-US" sz="2000" dirty="0" smtClean="0">
                <a:solidFill>
                  <a:schemeClr val="accent6"/>
                </a:solidFill>
              </a:rPr>
              <a:t>limit. Here </a:t>
            </a:r>
            <a:r>
              <a:rPr lang="en-US" sz="2000" dirty="0">
                <a:solidFill>
                  <a:schemeClr val="accent6"/>
                </a:solidFill>
              </a:rPr>
              <a:t>was excessive Rub &amp; Buzz 1500-5000 Hz</a:t>
            </a:r>
            <a:r>
              <a:rPr lang="en-US" sz="2000" dirty="0" smtClean="0">
                <a:solidFill>
                  <a:schemeClr val="accent6"/>
                </a:solidFill>
              </a:rPr>
              <a:t>. (Red)</a:t>
            </a:r>
            <a:endParaRPr lang="en-US" sz="2000" dirty="0">
              <a:solidFill>
                <a:schemeClr val="accent6"/>
              </a:solidFill>
            </a:endParaRPr>
          </a:p>
          <a:p>
            <a:pPr lvl="0"/>
            <a:r>
              <a:rPr lang="en-US" sz="2000" dirty="0">
                <a:solidFill>
                  <a:schemeClr val="accent6"/>
                </a:solidFill>
              </a:rPr>
              <a:t>In addition the relative sensitivity (average </a:t>
            </a:r>
            <a:r>
              <a:rPr lang="en-US" sz="2000" dirty="0" smtClean="0">
                <a:solidFill>
                  <a:schemeClr val="accent6"/>
                </a:solidFill>
              </a:rPr>
              <a:t>SPL over </a:t>
            </a:r>
            <a:r>
              <a:rPr lang="en-US" sz="2000" dirty="0">
                <a:solidFill>
                  <a:schemeClr val="accent6"/>
                </a:solidFill>
              </a:rPr>
              <a:t>chosen mid band) is </a:t>
            </a:r>
            <a:r>
              <a:rPr lang="en-US" sz="2000" dirty="0" smtClean="0">
                <a:solidFill>
                  <a:schemeClr val="accent6"/>
                </a:solidFill>
              </a:rPr>
              <a:t>=  </a:t>
            </a:r>
            <a:r>
              <a:rPr lang="en-US" sz="2000" dirty="0">
                <a:solidFill>
                  <a:schemeClr val="accent6"/>
                </a:solidFill>
              </a:rPr>
              <a:t>-0.70dB</a:t>
            </a:r>
            <a:r>
              <a:rPr lang="en-US" sz="2000" dirty="0" smtClean="0">
                <a:solidFill>
                  <a:schemeClr val="accent6"/>
                </a:solidFill>
              </a:rPr>
              <a:t>.</a:t>
            </a:r>
          </a:p>
          <a:p>
            <a:pPr lvl="0"/>
            <a:r>
              <a:rPr lang="zh-CN" altLang="zh-CN" sz="2000" dirty="0" smtClean="0">
                <a:solidFill>
                  <a:schemeClr val="accent2"/>
                </a:solidFill>
              </a:rPr>
              <a:t>上面</a:t>
            </a:r>
            <a:r>
              <a:rPr lang="zh-CN" altLang="zh-CN" sz="2000" dirty="0">
                <a:solidFill>
                  <a:schemeClr val="accent2"/>
                </a:solidFill>
              </a:rPr>
              <a:t>的曲线是带公差的频响曲线常被用于适应大的峰谷值，图中中间的曲线是和标准样品比对的差异曲线。</a:t>
            </a:r>
          </a:p>
          <a:p>
            <a:pPr lvl="0"/>
            <a:r>
              <a:rPr lang="zh-CN" altLang="zh-CN" sz="2000" dirty="0">
                <a:solidFill>
                  <a:schemeClr val="accent2"/>
                </a:solidFill>
              </a:rPr>
              <a:t>图中最下面的是</a:t>
            </a:r>
            <a:r>
              <a:rPr lang="en-US" altLang="zh-CN" sz="2000" dirty="0">
                <a:solidFill>
                  <a:schemeClr val="accent2"/>
                </a:solidFill>
              </a:rPr>
              <a:t>1/12</a:t>
            </a:r>
            <a:r>
              <a:rPr lang="zh-CN" altLang="zh-CN" sz="2000" dirty="0">
                <a:solidFill>
                  <a:schemeClr val="accent2"/>
                </a:solidFill>
              </a:rPr>
              <a:t>倍频程的异音曲线，白色是公差曲线。蓝色是合格的部分，超过公差部分会以红色显示，在这个例子当中</a:t>
            </a:r>
            <a:r>
              <a:rPr lang="en-US" altLang="zh-CN" sz="2000" dirty="0">
                <a:solidFill>
                  <a:schemeClr val="accent2"/>
                </a:solidFill>
              </a:rPr>
              <a:t>1500-5000 Hz</a:t>
            </a:r>
            <a:r>
              <a:rPr lang="zh-CN" altLang="zh-CN" sz="2000" dirty="0">
                <a:solidFill>
                  <a:schemeClr val="accent2"/>
                </a:solidFill>
              </a:rPr>
              <a:t>的部分异音超过了公差限度。</a:t>
            </a:r>
          </a:p>
          <a:p>
            <a:pPr lvl="0"/>
            <a:r>
              <a:rPr lang="zh-CN" altLang="zh-CN" sz="2000" dirty="0">
                <a:solidFill>
                  <a:schemeClr val="accent2"/>
                </a:solidFill>
              </a:rPr>
              <a:t>在选择的中频范围内相对灵敏度显示为</a:t>
            </a:r>
            <a:r>
              <a:rPr lang="en-US" altLang="zh-CN" sz="2000" dirty="0">
                <a:solidFill>
                  <a:schemeClr val="accent2"/>
                </a:solidFill>
              </a:rPr>
              <a:t>-0.7 dB</a:t>
            </a:r>
            <a:r>
              <a:rPr lang="zh-CN" altLang="zh-CN" sz="2000" dirty="0">
                <a:solidFill>
                  <a:schemeClr val="accent2"/>
                </a:solidFill>
              </a:rPr>
              <a:t>。</a:t>
            </a:r>
          </a:p>
          <a:p>
            <a:pPr lvl="1"/>
            <a:endParaRPr lang="en-US" sz="2000" dirty="0">
              <a:solidFill>
                <a:schemeClr val="accent2"/>
              </a:solidFill>
            </a:endParaRPr>
          </a:p>
          <a:p>
            <a:pPr lvl="0">
              <a:buNone/>
            </a:pPr>
            <a:endParaRPr lang="en-US" sz="2000"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spTree>
    <p:extLst>
      <p:ext uri="{BB962C8B-B14F-4D97-AF65-F5344CB8AC3E}">
        <p14:creationId xmlns:p14="http://schemas.microsoft.com/office/powerpoint/2010/main" val="1132217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611560" y="122836"/>
            <a:ext cx="8342164" cy="4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sz="2400" b="1" dirty="0">
                <a:solidFill>
                  <a:schemeClr val="accent6"/>
                </a:solidFill>
              </a:rPr>
              <a:t>3in Reference driver: </a:t>
            </a:r>
            <a:r>
              <a:rPr lang="en-US" altLang="zh-CN" sz="2400" i="1" dirty="0">
                <a:solidFill>
                  <a:schemeClr val="accent2"/>
                </a:solidFill>
              </a:rPr>
              <a:t> </a:t>
            </a:r>
            <a:endParaRPr lang="en-US" altLang="zh-CN" sz="2400" i="1" dirty="0" smtClean="0">
              <a:solidFill>
                <a:schemeClr val="accent2"/>
              </a:solidFill>
            </a:endParaRPr>
          </a:p>
          <a:p>
            <a:pPr algn="ctr">
              <a:buNone/>
            </a:pPr>
            <a:r>
              <a:rPr lang="en-US" altLang="zh-CN" sz="2400" b="1" dirty="0" smtClean="0">
                <a:solidFill>
                  <a:schemeClr val="accent2"/>
                </a:solidFill>
              </a:rPr>
              <a:t>3</a:t>
            </a:r>
            <a:r>
              <a:rPr lang="zh-CN" altLang="zh-CN" sz="2400" b="1" dirty="0" smtClean="0">
                <a:solidFill>
                  <a:schemeClr val="accent2"/>
                </a:solidFill>
              </a:rPr>
              <a:t>英寸的</a:t>
            </a:r>
            <a:r>
              <a:rPr lang="zh-CN" altLang="zh-CN" sz="2400" b="1" dirty="0">
                <a:solidFill>
                  <a:schemeClr val="accent2"/>
                </a:solidFill>
              </a:rPr>
              <a:t>样品单体结果，</a:t>
            </a:r>
            <a:endParaRPr lang="en-US" sz="2400" b="1" dirty="0" smtClean="0">
              <a:solidFill>
                <a:schemeClr val="accent6"/>
              </a:solidFill>
            </a:endParaRPr>
          </a:p>
          <a:p>
            <a:pPr>
              <a:buNone/>
            </a:pPr>
            <a:r>
              <a:rPr lang="en-US" sz="2000" dirty="0" smtClean="0">
                <a:solidFill>
                  <a:schemeClr val="accent2"/>
                </a:solidFill>
              </a:rPr>
              <a:t>Rub </a:t>
            </a:r>
            <a:r>
              <a:rPr lang="en-US" sz="2000" dirty="0">
                <a:solidFill>
                  <a:schemeClr val="accent2"/>
                </a:solidFill>
              </a:rPr>
              <a:t>&amp; Buzz limit (white) including acceptable Rub &amp; Buzz. 0 dB is the Noise Floor (Yellow). </a:t>
            </a:r>
            <a:r>
              <a:rPr lang="en-US" altLang="zh-CN" sz="2000" i="1" dirty="0">
                <a:solidFill>
                  <a:schemeClr val="accent2"/>
                </a:solidFill>
              </a:rPr>
              <a:t>Note </a:t>
            </a:r>
            <a:r>
              <a:rPr lang="en-US" altLang="zh-CN" sz="2000" i="1" dirty="0" smtClean="0">
                <a:solidFill>
                  <a:schemeClr val="accent2"/>
                </a:solidFill>
              </a:rPr>
              <a:t>t</a:t>
            </a:r>
            <a:r>
              <a:rPr lang="en-US" sz="2000" i="1" dirty="0" smtClean="0">
                <a:solidFill>
                  <a:schemeClr val="accent2"/>
                </a:solidFill>
              </a:rPr>
              <a:t>he </a:t>
            </a:r>
            <a:r>
              <a:rPr lang="en-US" sz="2000" i="1" dirty="0">
                <a:solidFill>
                  <a:schemeClr val="accent2"/>
                </a:solidFill>
              </a:rPr>
              <a:t>-91.38dB </a:t>
            </a:r>
            <a:r>
              <a:rPr lang="en-US" sz="2000" i="1" dirty="0" smtClean="0">
                <a:solidFill>
                  <a:schemeClr val="accent2"/>
                </a:solidFill>
              </a:rPr>
              <a:t>Scaling </a:t>
            </a:r>
          </a:p>
          <a:p>
            <a:pPr>
              <a:buNone/>
            </a:pPr>
            <a:r>
              <a:rPr lang="zh-CN" altLang="zh-CN" sz="2000" b="1" dirty="0" smtClean="0">
                <a:solidFill>
                  <a:schemeClr val="accent2"/>
                </a:solidFill>
              </a:rPr>
              <a:t>白色</a:t>
            </a:r>
            <a:r>
              <a:rPr lang="zh-CN" altLang="zh-CN" sz="2000" b="1" dirty="0">
                <a:solidFill>
                  <a:schemeClr val="accent2"/>
                </a:solidFill>
              </a:rPr>
              <a:t>曲线表示可接受的异音上限，黄色曲线表示</a:t>
            </a:r>
            <a:r>
              <a:rPr lang="en-US" altLang="zh-CN" sz="2000" b="1" dirty="0">
                <a:solidFill>
                  <a:schemeClr val="accent2"/>
                </a:solidFill>
              </a:rPr>
              <a:t>0dB</a:t>
            </a:r>
            <a:r>
              <a:rPr lang="zh-CN" altLang="zh-CN" sz="2000" b="1" dirty="0">
                <a:solidFill>
                  <a:schemeClr val="accent2"/>
                </a:solidFill>
              </a:rPr>
              <a:t>本底噪声。注意这里检测到了</a:t>
            </a:r>
            <a:r>
              <a:rPr lang="en-US" altLang="zh-CN" sz="2000" b="1" dirty="0">
                <a:solidFill>
                  <a:schemeClr val="accent2"/>
                </a:solidFill>
              </a:rPr>
              <a:t>-91.38 dB</a:t>
            </a:r>
            <a:r>
              <a:rPr lang="zh-CN" altLang="zh-CN" sz="2000" b="1" dirty="0">
                <a:solidFill>
                  <a:schemeClr val="accent2"/>
                </a:solidFill>
              </a:rPr>
              <a:t>的微小异音</a:t>
            </a:r>
            <a:endParaRPr lang="en-US" altLang="zh-CN" sz="2000" dirty="0">
              <a:solidFill>
                <a:schemeClr val="accent2"/>
              </a:solidFill>
            </a:endParaRPr>
          </a:p>
          <a:p>
            <a:pPr eaLnBrk="1" hangingPunct="1">
              <a:spcBef>
                <a:spcPct val="0"/>
              </a:spcBef>
              <a:buFontTx/>
              <a:buNone/>
            </a:pPr>
            <a:endParaRPr lang="en-US" altLang="en-US" dirty="0" smtClean="0">
              <a:solidFill>
                <a:schemeClr val="accent6"/>
              </a:solidFill>
            </a:endParaRPr>
          </a:p>
          <a:p>
            <a:pPr eaLnBrk="1" hangingPunct="1">
              <a:spcBef>
                <a:spcPct val="0"/>
              </a:spcBef>
              <a:buFontTx/>
              <a:buNone/>
            </a:pPr>
            <a:endParaRPr lang="en-US" altLang="en-US" dirty="0">
              <a:solidFill>
                <a:schemeClr val="accent6"/>
              </a:solidFill>
            </a:endParaRPr>
          </a:p>
          <a:p>
            <a:pPr eaLnBrk="1" hangingPunct="1">
              <a:spcBef>
                <a:spcPct val="0"/>
              </a:spcBef>
              <a:buFontTx/>
              <a:buNone/>
            </a:pPr>
            <a:endParaRPr lang="en-US" altLang="en-US" dirty="0" smtClean="0">
              <a:solidFill>
                <a:schemeClr val="accent6"/>
              </a:solidFill>
            </a:endParaRPr>
          </a:p>
          <a:p>
            <a:pPr eaLnBrk="1" hangingPunct="1">
              <a:spcBef>
                <a:spcPct val="0"/>
              </a:spcBef>
              <a:buFontTx/>
              <a:buNone/>
            </a:pPr>
            <a:endParaRPr lang="en-US" altLang="en-US"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pic>
        <p:nvPicPr>
          <p:cNvPr id="102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274" y="2598657"/>
            <a:ext cx="8763450" cy="330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a:off x="5724128" y="2420888"/>
            <a:ext cx="2016224" cy="20162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9878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611560" y="122836"/>
            <a:ext cx="8532440" cy="527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buNone/>
            </a:pPr>
            <a:r>
              <a:rPr lang="en-US" sz="2400" b="1" dirty="0" smtClean="0">
                <a:solidFill>
                  <a:schemeClr val="accent6"/>
                </a:solidFill>
              </a:rPr>
              <a:t>FINEBuzz </a:t>
            </a:r>
            <a:r>
              <a:rPr lang="en-US" sz="2400" b="1" dirty="0">
                <a:solidFill>
                  <a:schemeClr val="accent6"/>
                </a:solidFill>
              </a:rPr>
              <a:t>Setup </a:t>
            </a:r>
            <a:r>
              <a:rPr lang="en-US" sz="2400" b="1" dirty="0" smtClean="0">
                <a:solidFill>
                  <a:schemeClr val="accent6"/>
                </a:solidFill>
              </a:rPr>
              <a:t>for 3in Ref Driver</a:t>
            </a:r>
          </a:p>
          <a:p>
            <a:pPr lvl="0">
              <a:buNone/>
            </a:pPr>
            <a:r>
              <a:rPr lang="en-US" altLang="zh-CN" sz="2400" b="1" dirty="0" smtClean="0">
                <a:solidFill>
                  <a:schemeClr val="accent2"/>
                </a:solidFill>
              </a:rPr>
              <a:t>3</a:t>
            </a:r>
            <a:r>
              <a:rPr lang="zh-CN" altLang="zh-CN" sz="2400" b="1" dirty="0">
                <a:solidFill>
                  <a:schemeClr val="accent2"/>
                </a:solidFill>
              </a:rPr>
              <a:t>英寸异音可以接受的样品单体</a:t>
            </a:r>
            <a:r>
              <a:rPr lang="zh-CN" altLang="zh-CN" sz="2400" b="1" dirty="0" smtClean="0">
                <a:solidFill>
                  <a:schemeClr val="accent2"/>
                </a:solidFill>
              </a:rPr>
              <a:t>结果</a:t>
            </a:r>
            <a:endParaRPr lang="en-US" sz="2400" b="1" dirty="0">
              <a:solidFill>
                <a:schemeClr val="accent6"/>
              </a:solidFill>
            </a:endParaRPr>
          </a:p>
          <a:p>
            <a:pPr lvl="1"/>
            <a:r>
              <a:rPr lang="en-US" sz="2000" dirty="0">
                <a:solidFill>
                  <a:schemeClr val="accent6"/>
                </a:solidFill>
              </a:rPr>
              <a:t>The Rub &amp; Buzz </a:t>
            </a:r>
            <a:r>
              <a:rPr lang="en-US" sz="2000" dirty="0" smtClean="0">
                <a:solidFill>
                  <a:schemeClr val="accent6"/>
                </a:solidFill>
              </a:rPr>
              <a:t>(blue columns) uses </a:t>
            </a:r>
            <a:r>
              <a:rPr lang="en-US" sz="2000" dirty="0">
                <a:solidFill>
                  <a:schemeClr val="accent6"/>
                </a:solidFill>
              </a:rPr>
              <a:t>an advanced scientific algorithm derived through 40 years loudspeaker </a:t>
            </a:r>
            <a:r>
              <a:rPr lang="en-US" sz="2000" dirty="0" smtClean="0">
                <a:solidFill>
                  <a:schemeClr val="accent6"/>
                </a:solidFill>
              </a:rPr>
              <a:t>experience. The </a:t>
            </a:r>
            <a:r>
              <a:rPr lang="en-US" sz="2000" dirty="0">
                <a:solidFill>
                  <a:schemeClr val="accent6"/>
                </a:solidFill>
              </a:rPr>
              <a:t>yellow dashed line shows the noise floor of the system which is around 0 </a:t>
            </a:r>
            <a:r>
              <a:rPr lang="en-US" sz="2000" dirty="0" err="1">
                <a:solidFill>
                  <a:schemeClr val="accent6"/>
                </a:solidFill>
              </a:rPr>
              <a:t>dB.</a:t>
            </a:r>
            <a:r>
              <a:rPr lang="en-US" sz="2000" dirty="0">
                <a:solidFill>
                  <a:schemeClr val="accent6"/>
                </a:solidFill>
              </a:rPr>
              <a:t> </a:t>
            </a:r>
          </a:p>
          <a:p>
            <a:pPr lvl="0"/>
            <a:r>
              <a:rPr lang="en-US" sz="2000" dirty="0" smtClean="0">
                <a:solidFill>
                  <a:schemeClr val="accent6"/>
                </a:solidFill>
              </a:rPr>
              <a:t>The </a:t>
            </a:r>
            <a:r>
              <a:rPr lang="en-US" sz="2000" dirty="0">
                <a:solidFill>
                  <a:schemeClr val="accent6"/>
                </a:solidFill>
              </a:rPr>
              <a:t>(-91.38 dB) </a:t>
            </a:r>
            <a:r>
              <a:rPr lang="en-US" sz="2000" dirty="0" smtClean="0">
                <a:solidFill>
                  <a:schemeClr val="accent6"/>
                </a:solidFill>
              </a:rPr>
              <a:t>scaling of the </a:t>
            </a:r>
            <a:r>
              <a:rPr lang="en-US" sz="2000" dirty="0">
                <a:solidFill>
                  <a:schemeClr val="accent6"/>
                </a:solidFill>
              </a:rPr>
              <a:t>Rub &amp; Buzz curve, means that the 0 dB level is close to 90 dB below the signal </a:t>
            </a:r>
            <a:r>
              <a:rPr lang="en-US" sz="2000" dirty="0" smtClean="0">
                <a:solidFill>
                  <a:schemeClr val="accent6"/>
                </a:solidFill>
              </a:rPr>
              <a:t>(scaling </a:t>
            </a:r>
            <a:r>
              <a:rPr lang="en-US" sz="2000" dirty="0">
                <a:solidFill>
                  <a:schemeClr val="accent6"/>
                </a:solidFill>
              </a:rPr>
              <a:t>is not absolute and </a:t>
            </a:r>
            <a:r>
              <a:rPr lang="en-US" sz="2000" dirty="0" smtClean="0">
                <a:solidFill>
                  <a:schemeClr val="accent6"/>
                </a:solidFill>
              </a:rPr>
              <a:t>depends </a:t>
            </a:r>
            <a:r>
              <a:rPr lang="en-US" sz="2000" dirty="0">
                <a:solidFill>
                  <a:schemeClr val="accent6"/>
                </a:solidFill>
              </a:rPr>
              <a:t>on other factors</a:t>
            </a:r>
            <a:r>
              <a:rPr lang="en-US" sz="2000" dirty="0" smtClean="0">
                <a:solidFill>
                  <a:schemeClr val="accent6"/>
                </a:solidFill>
              </a:rPr>
              <a:t>)</a:t>
            </a:r>
          </a:p>
          <a:p>
            <a:pPr lvl="0"/>
            <a:endParaRPr lang="en-US" sz="2000" dirty="0" smtClean="0">
              <a:solidFill>
                <a:schemeClr val="accent6"/>
              </a:solidFill>
            </a:endParaRPr>
          </a:p>
          <a:p>
            <a:pPr lvl="0"/>
            <a:r>
              <a:rPr lang="zh-CN" altLang="zh-CN" sz="2000" dirty="0" smtClean="0">
                <a:solidFill>
                  <a:schemeClr val="accent2"/>
                </a:solidFill>
              </a:rPr>
              <a:t>异</a:t>
            </a:r>
            <a:r>
              <a:rPr lang="zh-CN" altLang="zh-CN" sz="2000" dirty="0">
                <a:solidFill>
                  <a:schemeClr val="accent2"/>
                </a:solidFill>
              </a:rPr>
              <a:t>音的检测是融合了</a:t>
            </a:r>
            <a:r>
              <a:rPr lang="en-US" altLang="zh-CN" sz="2000" dirty="0">
                <a:solidFill>
                  <a:schemeClr val="accent2"/>
                </a:solidFill>
              </a:rPr>
              <a:t>40</a:t>
            </a:r>
            <a:r>
              <a:rPr lang="zh-CN" altLang="zh-CN" sz="2000" dirty="0">
                <a:solidFill>
                  <a:schemeClr val="accent2"/>
                </a:solidFill>
              </a:rPr>
              <a:t>年的扬声器的经验并采用先进科学算法，合格的部分显示为蓝色</a:t>
            </a:r>
            <a:r>
              <a:rPr lang="zh-CN" altLang="zh-CN" sz="2000" dirty="0" smtClean="0">
                <a:solidFill>
                  <a:schemeClr val="accent2"/>
                </a:solidFill>
              </a:rPr>
              <a:t>。黄色</a:t>
            </a:r>
            <a:r>
              <a:rPr lang="zh-CN" altLang="zh-CN" sz="2000" dirty="0">
                <a:solidFill>
                  <a:schemeClr val="accent2"/>
                </a:solidFill>
              </a:rPr>
              <a:t>虚线显示了</a:t>
            </a:r>
            <a:r>
              <a:rPr lang="zh-CN" altLang="zh-CN" sz="2000" dirty="0" smtClean="0">
                <a:solidFill>
                  <a:schemeClr val="accent2"/>
                </a:solidFill>
              </a:rPr>
              <a:t>系统的底</a:t>
            </a:r>
            <a:r>
              <a:rPr lang="zh-CN" altLang="zh-CN" sz="2000" dirty="0">
                <a:solidFill>
                  <a:schemeClr val="accent2"/>
                </a:solidFill>
              </a:rPr>
              <a:t>噪，在</a:t>
            </a:r>
            <a:r>
              <a:rPr lang="en-US" altLang="zh-CN" sz="2000" dirty="0">
                <a:solidFill>
                  <a:schemeClr val="accent2"/>
                </a:solidFill>
              </a:rPr>
              <a:t>0 dB</a:t>
            </a:r>
            <a:r>
              <a:rPr lang="zh-CN" altLang="zh-CN" sz="2000" dirty="0">
                <a:solidFill>
                  <a:schemeClr val="accent2"/>
                </a:solidFill>
              </a:rPr>
              <a:t>左右。</a:t>
            </a:r>
          </a:p>
          <a:p>
            <a:pPr lvl="0"/>
            <a:r>
              <a:rPr lang="zh-CN" altLang="zh-CN" sz="2000" dirty="0">
                <a:solidFill>
                  <a:schemeClr val="accent2"/>
                </a:solidFill>
              </a:rPr>
              <a:t>总异音曲线显示</a:t>
            </a:r>
            <a:r>
              <a:rPr lang="en-US" altLang="zh-CN" sz="2000" dirty="0">
                <a:solidFill>
                  <a:schemeClr val="accent2"/>
                </a:solidFill>
              </a:rPr>
              <a:t>-91.38 dB</a:t>
            </a:r>
            <a:r>
              <a:rPr lang="zh-CN" altLang="zh-CN" sz="2000" dirty="0">
                <a:solidFill>
                  <a:schemeClr val="accent2"/>
                </a:solidFill>
              </a:rPr>
              <a:t>，是指异音小于信号</a:t>
            </a:r>
            <a:r>
              <a:rPr lang="en-US" altLang="zh-CN" sz="2000" dirty="0">
                <a:solidFill>
                  <a:schemeClr val="accent2"/>
                </a:solidFill>
              </a:rPr>
              <a:t>90 dB</a:t>
            </a:r>
            <a:r>
              <a:rPr lang="zh-CN" altLang="zh-CN" sz="2000" dirty="0">
                <a:solidFill>
                  <a:schemeClr val="accent2"/>
                </a:solidFill>
              </a:rPr>
              <a:t>左右，这个数值并不是绝对的，还与其它的一些因素有关。</a:t>
            </a:r>
          </a:p>
          <a:p>
            <a:pPr lvl="1"/>
            <a:endParaRPr lang="en-US" sz="2000"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spTree>
    <p:extLst>
      <p:ext uri="{BB962C8B-B14F-4D97-AF65-F5344CB8AC3E}">
        <p14:creationId xmlns:p14="http://schemas.microsoft.com/office/powerpoint/2010/main" val="4066656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900111" y="332656"/>
            <a:ext cx="7343775" cy="560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buNone/>
            </a:pPr>
            <a:r>
              <a:rPr lang="en-US" sz="2400" b="1" dirty="0">
                <a:solidFill>
                  <a:schemeClr val="accent6"/>
                </a:solidFill>
              </a:rPr>
              <a:t>Is human testing at the Assembly Line always good</a:t>
            </a:r>
            <a:r>
              <a:rPr lang="en-US" sz="2400" b="1" dirty="0" smtClean="0">
                <a:solidFill>
                  <a:schemeClr val="accent6"/>
                </a:solidFill>
              </a:rPr>
              <a:t>?</a:t>
            </a:r>
            <a:r>
              <a:rPr lang="zh-CN" altLang="zh-CN" sz="2400" b="1" dirty="0">
                <a:solidFill>
                  <a:schemeClr val="accent2"/>
                </a:solidFill>
              </a:rPr>
              <a:t>组装线的人耳听音测试总是有效的吗</a:t>
            </a:r>
            <a:r>
              <a:rPr lang="zh-CN" altLang="zh-CN" sz="2400" b="1" dirty="0" smtClean="0">
                <a:solidFill>
                  <a:schemeClr val="accent2"/>
                </a:solidFill>
              </a:rPr>
              <a:t>？</a:t>
            </a:r>
            <a:endParaRPr lang="en-US" sz="2400" b="1" dirty="0">
              <a:solidFill>
                <a:schemeClr val="accent2"/>
              </a:solidFill>
            </a:endParaRPr>
          </a:p>
          <a:p>
            <a:pPr lvl="1"/>
            <a:r>
              <a:rPr lang="en-US" sz="2000" dirty="0">
                <a:solidFill>
                  <a:schemeClr val="accent6"/>
                </a:solidFill>
              </a:rPr>
              <a:t>Trained operators must be more sensitive than the end user (Golden Ears) to be able to find all annoying sounds</a:t>
            </a:r>
            <a:r>
              <a:rPr lang="en-US" sz="2000" dirty="0" smtClean="0">
                <a:solidFill>
                  <a:schemeClr val="accent6"/>
                </a:solidFill>
              </a:rPr>
              <a:t>.</a:t>
            </a:r>
          </a:p>
          <a:p>
            <a:pPr lvl="1"/>
            <a:r>
              <a:rPr lang="zh-CN" altLang="zh-CN" sz="2000" dirty="0" smtClean="0">
                <a:solidFill>
                  <a:schemeClr val="accent2"/>
                </a:solidFill>
              </a:rPr>
              <a:t>为</a:t>
            </a:r>
            <a:r>
              <a:rPr lang="zh-CN" altLang="zh-CN" sz="2000" dirty="0">
                <a:solidFill>
                  <a:schemeClr val="accent2"/>
                </a:solidFill>
              </a:rPr>
              <a:t>了检测出令人不快的声音经过训练的听音人员需要比最终消费者更为敏感</a:t>
            </a:r>
            <a:r>
              <a:rPr lang="zh-CN" altLang="zh-CN" sz="2000" dirty="0" smtClean="0"/>
              <a:t>。</a:t>
            </a:r>
            <a:endParaRPr lang="en-US" altLang="zh-CN" sz="2000" dirty="0" smtClean="0"/>
          </a:p>
          <a:p>
            <a:pPr lvl="1"/>
            <a:r>
              <a:rPr lang="en-US" sz="2000" dirty="0" smtClean="0">
                <a:solidFill>
                  <a:schemeClr val="accent6"/>
                </a:solidFill>
              </a:rPr>
              <a:t>Loudspeaker </a:t>
            </a:r>
            <a:r>
              <a:rPr lang="en-US" sz="2000" dirty="0">
                <a:solidFill>
                  <a:schemeClr val="accent6"/>
                </a:solidFill>
              </a:rPr>
              <a:t>SPL to be as actual application (Distance, load etc.) as it is important to test using the maximum level </a:t>
            </a:r>
            <a:r>
              <a:rPr lang="en-US" sz="2000" dirty="0" smtClean="0">
                <a:solidFill>
                  <a:schemeClr val="accent6"/>
                </a:solidFill>
              </a:rPr>
              <a:t>at </a:t>
            </a:r>
            <a:r>
              <a:rPr lang="en-US" sz="2000" dirty="0">
                <a:solidFill>
                  <a:schemeClr val="accent6"/>
                </a:solidFill>
              </a:rPr>
              <a:t>the correct SPL</a:t>
            </a:r>
            <a:r>
              <a:rPr lang="en-US" sz="2000" dirty="0" smtClean="0">
                <a:solidFill>
                  <a:schemeClr val="accent6"/>
                </a:solidFill>
              </a:rPr>
              <a:t>.</a:t>
            </a:r>
          </a:p>
          <a:p>
            <a:pPr lvl="1"/>
            <a:r>
              <a:rPr lang="zh-CN" altLang="zh-CN" sz="2000" dirty="0" smtClean="0">
                <a:solidFill>
                  <a:schemeClr val="accent2"/>
                </a:solidFill>
              </a:rPr>
              <a:t>扬声器</a:t>
            </a:r>
            <a:r>
              <a:rPr lang="zh-CN" altLang="zh-CN" sz="2000" dirty="0">
                <a:solidFill>
                  <a:schemeClr val="accent2"/>
                </a:solidFill>
              </a:rPr>
              <a:t>的</a:t>
            </a:r>
            <a:r>
              <a:rPr lang="en-US" altLang="zh-CN" sz="2000" dirty="0">
                <a:solidFill>
                  <a:schemeClr val="accent2"/>
                </a:solidFill>
              </a:rPr>
              <a:t>SPL</a:t>
            </a:r>
            <a:r>
              <a:rPr lang="zh-CN" altLang="zh-CN" sz="2000" dirty="0">
                <a:solidFill>
                  <a:schemeClr val="accent2"/>
                </a:solidFill>
              </a:rPr>
              <a:t>值需要和实际使用的状况如距离负载相符，使用最大的音量和正确声压级非常重</a:t>
            </a:r>
            <a:r>
              <a:rPr lang="zh-CN" altLang="zh-CN" sz="2000" dirty="0" smtClean="0">
                <a:solidFill>
                  <a:schemeClr val="accent2"/>
                </a:solidFill>
              </a:rPr>
              <a:t>要</a:t>
            </a:r>
            <a:endParaRPr lang="zh-CN" altLang="zh-CN" sz="2000" dirty="0">
              <a:solidFill>
                <a:schemeClr val="accent2"/>
              </a:solidFill>
            </a:endParaRPr>
          </a:p>
          <a:p>
            <a:pPr marL="457200" lvl="1" indent="0">
              <a:buNone/>
            </a:pPr>
            <a:endParaRPr lang="en-US" sz="2000" dirty="0">
              <a:solidFill>
                <a:schemeClr val="accent6"/>
              </a:solidFill>
            </a:endParaRPr>
          </a:p>
          <a:p>
            <a:pPr eaLnBrk="1" hangingPunct="1">
              <a:spcBef>
                <a:spcPct val="0"/>
              </a:spcBef>
              <a:buFontTx/>
              <a:buNone/>
            </a:pPr>
            <a:endParaRPr lang="en-US" altLang="en-US" sz="2000" dirty="0" smtClean="0">
              <a:solidFill>
                <a:schemeClr val="accent6"/>
              </a:solidFill>
            </a:endParaRPr>
          </a:p>
          <a:p>
            <a:pPr eaLnBrk="1" hangingPunct="1">
              <a:spcBef>
                <a:spcPct val="0"/>
              </a:spcBef>
              <a:buFontTx/>
              <a:buNone/>
            </a:pPr>
            <a:endParaRPr lang="en-US" altLang="en-US" sz="2000" dirty="0">
              <a:solidFill>
                <a:schemeClr val="accent6"/>
              </a:solidFill>
            </a:endParaRPr>
          </a:p>
          <a:p>
            <a:pPr eaLnBrk="1" hangingPunct="1">
              <a:spcBef>
                <a:spcPct val="0"/>
              </a:spcBef>
              <a:buFontTx/>
              <a:buNone/>
            </a:pPr>
            <a:endParaRPr lang="en-US" altLang="en-US" sz="2000" dirty="0" smtClean="0">
              <a:solidFill>
                <a:schemeClr val="accent6"/>
              </a:solidFill>
            </a:endParaRPr>
          </a:p>
          <a:p>
            <a:pPr eaLnBrk="1" hangingPunct="1">
              <a:spcBef>
                <a:spcPct val="0"/>
              </a:spcBef>
              <a:buFontTx/>
              <a:buNone/>
            </a:pPr>
            <a:endParaRPr lang="en-US" altLang="en-US" sz="1000"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spTree>
    <p:extLst>
      <p:ext uri="{BB962C8B-B14F-4D97-AF65-F5344CB8AC3E}">
        <p14:creationId xmlns:p14="http://schemas.microsoft.com/office/powerpoint/2010/main" val="23652782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611560" y="122836"/>
            <a:ext cx="8342164" cy="570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400" b="1" dirty="0" smtClean="0">
                <a:solidFill>
                  <a:schemeClr val="accent6"/>
                </a:solidFill>
              </a:rPr>
              <a:t>FINEBuzz </a:t>
            </a:r>
            <a:r>
              <a:rPr lang="en-US" sz="2400" b="1" dirty="0">
                <a:solidFill>
                  <a:schemeClr val="accent6"/>
                </a:solidFill>
              </a:rPr>
              <a:t>Setup </a:t>
            </a:r>
            <a:r>
              <a:rPr lang="en-US" sz="2400" b="1" dirty="0" smtClean="0">
                <a:solidFill>
                  <a:schemeClr val="accent6"/>
                </a:solidFill>
              </a:rPr>
              <a:t>for 3in Ref Driver</a:t>
            </a:r>
            <a:r>
              <a:rPr lang="en-US" altLang="zh-CN" sz="2400" b="1" dirty="0">
                <a:solidFill>
                  <a:schemeClr val="accent2"/>
                </a:solidFill>
              </a:rPr>
              <a:t>3</a:t>
            </a:r>
            <a:r>
              <a:rPr lang="zh-CN" altLang="zh-CN" sz="2400" b="1" dirty="0">
                <a:solidFill>
                  <a:schemeClr val="accent2"/>
                </a:solidFill>
              </a:rPr>
              <a:t>英寸异</a:t>
            </a:r>
            <a:r>
              <a:rPr lang="zh-CN" altLang="zh-CN" sz="2400" b="1" dirty="0" smtClean="0">
                <a:solidFill>
                  <a:schemeClr val="accent2"/>
                </a:solidFill>
              </a:rPr>
              <a:t>音</a:t>
            </a:r>
            <a:r>
              <a:rPr lang="zh-CN" altLang="en-US" sz="2400" b="1" dirty="0" smtClean="0">
                <a:solidFill>
                  <a:schemeClr val="accent2"/>
                </a:solidFill>
              </a:rPr>
              <a:t>样品设定</a:t>
            </a:r>
            <a:r>
              <a:rPr lang="zh-CN" altLang="zh-CN" sz="2400" b="1" dirty="0" smtClean="0">
                <a:solidFill>
                  <a:schemeClr val="accent2"/>
                </a:solidFill>
              </a:rPr>
              <a:t>的单体</a:t>
            </a:r>
            <a:r>
              <a:rPr lang="zh-CN" altLang="zh-CN" sz="2400" b="1" dirty="0">
                <a:solidFill>
                  <a:schemeClr val="accent2"/>
                </a:solidFill>
              </a:rPr>
              <a:t>结果</a:t>
            </a:r>
            <a:endParaRPr lang="en-US" altLang="zh-CN" sz="2400" b="1" dirty="0">
              <a:solidFill>
                <a:schemeClr val="accent6"/>
              </a:solidFill>
            </a:endParaRPr>
          </a:p>
          <a:p>
            <a:pPr lvl="0">
              <a:buNone/>
            </a:pPr>
            <a:endParaRPr lang="en-US" b="1" dirty="0">
              <a:solidFill>
                <a:schemeClr val="accent6"/>
              </a:solidFill>
            </a:endParaRPr>
          </a:p>
          <a:p>
            <a:pPr lvl="1"/>
            <a:r>
              <a:rPr lang="en-US" sz="2000" dirty="0" smtClean="0">
                <a:solidFill>
                  <a:schemeClr val="accent6"/>
                </a:solidFill>
              </a:rPr>
              <a:t>The </a:t>
            </a:r>
            <a:r>
              <a:rPr lang="en-US" sz="2000" dirty="0">
                <a:solidFill>
                  <a:schemeClr val="accent6"/>
                </a:solidFill>
              </a:rPr>
              <a:t>Rub &amp; Buzz limit is set by first measuring some units with acceptable Rub &amp; Buzz (Good) and some that should be rejected (Bad).</a:t>
            </a:r>
          </a:p>
          <a:p>
            <a:pPr lvl="1"/>
            <a:r>
              <a:rPr lang="en-US" sz="2000" dirty="0">
                <a:solidFill>
                  <a:schemeClr val="accent6"/>
                </a:solidFill>
              </a:rPr>
              <a:t>Note that the Rub &amp; Buzz limit includes some peaks at 3.5k and 4 kHz. That indicates that the reference unit is not perfect, but just having acceptable Rub &amp; Buzz</a:t>
            </a:r>
            <a:r>
              <a:rPr lang="en-US" sz="2000" dirty="0" smtClean="0">
                <a:solidFill>
                  <a:schemeClr val="accent6"/>
                </a:solidFill>
              </a:rPr>
              <a:t>.</a:t>
            </a:r>
          </a:p>
          <a:p>
            <a:pPr lvl="0"/>
            <a:r>
              <a:rPr lang="zh-CN" altLang="zh-CN" sz="2000" dirty="0">
                <a:solidFill>
                  <a:schemeClr val="accent2"/>
                </a:solidFill>
              </a:rPr>
              <a:t>异音的公差是在第一次设定时由异音合格的和不合格的喇叭单体来设定的。</a:t>
            </a:r>
          </a:p>
          <a:p>
            <a:pPr lvl="0"/>
            <a:r>
              <a:rPr lang="zh-CN" altLang="zh-CN" sz="2000" dirty="0">
                <a:solidFill>
                  <a:schemeClr val="accent2"/>
                </a:solidFill>
              </a:rPr>
              <a:t>注意异音显示在</a:t>
            </a:r>
            <a:r>
              <a:rPr lang="en-US" altLang="zh-CN" sz="2000" dirty="0">
                <a:solidFill>
                  <a:schemeClr val="accent2"/>
                </a:solidFill>
              </a:rPr>
              <a:t>3.5-4 KHZ</a:t>
            </a:r>
            <a:r>
              <a:rPr lang="zh-CN" altLang="zh-CN" sz="2000" dirty="0">
                <a:solidFill>
                  <a:schemeClr val="accent2"/>
                </a:solidFill>
              </a:rPr>
              <a:t>有一些峰值，说明样品并不是完美的，有一些可接受的异音。</a:t>
            </a:r>
          </a:p>
          <a:p>
            <a:pPr lvl="1"/>
            <a:endParaRPr lang="en-US" sz="2000" dirty="0">
              <a:solidFill>
                <a:schemeClr val="accent2"/>
              </a:solidFill>
            </a:endParaRPr>
          </a:p>
          <a:p>
            <a:pPr algn="ctr">
              <a:buNone/>
            </a:pPr>
            <a:endParaRPr lang="en-US" b="1" dirty="0" smtClean="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spTree>
    <p:extLst>
      <p:ext uri="{BB962C8B-B14F-4D97-AF65-F5344CB8AC3E}">
        <p14:creationId xmlns:p14="http://schemas.microsoft.com/office/powerpoint/2010/main" val="16717702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0" y="-26988"/>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1619672" y="71320"/>
            <a:ext cx="7658575"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sz="2000" b="1" dirty="0" smtClean="0">
                <a:solidFill>
                  <a:schemeClr val="accent6"/>
                </a:solidFill>
              </a:rPr>
              <a:t>Extremely </a:t>
            </a:r>
            <a:r>
              <a:rPr lang="en-US" sz="2000" b="1" dirty="0">
                <a:solidFill>
                  <a:schemeClr val="accent6"/>
                </a:solidFill>
              </a:rPr>
              <a:t>sensitive FINEBuzz </a:t>
            </a:r>
            <a:r>
              <a:rPr lang="en-US" sz="2000" b="1" dirty="0" smtClean="0">
                <a:solidFill>
                  <a:schemeClr val="accent6"/>
                </a:solidFill>
              </a:rPr>
              <a:t>method </a:t>
            </a:r>
          </a:p>
          <a:p>
            <a:pPr eaLnBrk="1" hangingPunct="1">
              <a:spcBef>
                <a:spcPct val="0"/>
              </a:spcBef>
              <a:buNone/>
            </a:pPr>
            <a:r>
              <a:rPr lang="en-US" sz="2000" dirty="0">
                <a:solidFill>
                  <a:schemeClr val="accent6"/>
                </a:solidFill>
              </a:rPr>
              <a:t>The 3in </a:t>
            </a:r>
            <a:r>
              <a:rPr lang="en-US" sz="2000" dirty="0" smtClean="0">
                <a:solidFill>
                  <a:schemeClr val="accent6"/>
                </a:solidFill>
              </a:rPr>
              <a:t>with </a:t>
            </a:r>
            <a:r>
              <a:rPr lang="en-US" sz="2000" dirty="0">
                <a:solidFill>
                  <a:schemeClr val="accent6"/>
                </a:solidFill>
              </a:rPr>
              <a:t>very gentle buzzing from a soft rubber band resting on the </a:t>
            </a:r>
            <a:r>
              <a:rPr lang="en-US" sz="2000" dirty="0" smtClean="0">
                <a:solidFill>
                  <a:schemeClr val="accent6"/>
                </a:solidFill>
              </a:rPr>
              <a:t>cone</a:t>
            </a:r>
          </a:p>
          <a:p>
            <a:pPr eaLnBrk="1" hangingPunct="1">
              <a:spcBef>
                <a:spcPct val="0"/>
              </a:spcBef>
              <a:buNone/>
            </a:pPr>
            <a:r>
              <a:rPr lang="zh-CN" altLang="zh-CN" sz="2000" dirty="0" smtClean="0">
                <a:solidFill>
                  <a:schemeClr val="accent2"/>
                </a:solidFill>
              </a:rPr>
              <a:t>图</a:t>
            </a:r>
            <a:r>
              <a:rPr lang="en-US" altLang="zh-CN" sz="2000" dirty="0">
                <a:solidFill>
                  <a:schemeClr val="accent2"/>
                </a:solidFill>
              </a:rPr>
              <a:t>3</a:t>
            </a:r>
            <a:r>
              <a:rPr lang="zh-CN" altLang="zh-CN" sz="2000" dirty="0">
                <a:solidFill>
                  <a:schemeClr val="accent2"/>
                </a:solidFill>
              </a:rPr>
              <a:t>显示了异音的算法非常灵敏，把一小片非常软的橡胶放在纸盆上产生了非常微小的扰动杂音，在异音曲线上显示为红色。</a:t>
            </a:r>
          </a:p>
          <a:p>
            <a:pPr eaLnBrk="1" hangingPunct="1">
              <a:spcBef>
                <a:spcPct val="0"/>
              </a:spcBef>
              <a:buNone/>
            </a:pPr>
            <a:endParaRPr lang="en-US" sz="2000" dirty="0">
              <a:solidFill>
                <a:schemeClr val="accent6"/>
              </a:solidFill>
            </a:endParaRPr>
          </a:p>
          <a:p>
            <a:pPr eaLnBrk="1" hangingPunct="1">
              <a:spcBef>
                <a:spcPct val="0"/>
              </a:spcBef>
              <a:buFontTx/>
              <a:buNone/>
            </a:pPr>
            <a:endParaRPr lang="en-US" altLang="en-US" dirty="0">
              <a:solidFill>
                <a:schemeClr val="accent6"/>
              </a:solidFill>
            </a:endParaRPr>
          </a:p>
          <a:p>
            <a:pPr eaLnBrk="1" hangingPunct="1">
              <a:spcBef>
                <a:spcPct val="0"/>
              </a:spcBef>
              <a:buFontTx/>
              <a:buNone/>
            </a:pPr>
            <a:endParaRPr lang="en-US" altLang="en-US" dirty="0" smtClean="0">
              <a:solidFill>
                <a:schemeClr val="accent6"/>
              </a:solidFill>
            </a:endParaRPr>
          </a:p>
          <a:p>
            <a:pPr eaLnBrk="1" hangingPunct="1">
              <a:spcBef>
                <a:spcPct val="0"/>
              </a:spcBef>
              <a:buFontTx/>
              <a:buNone/>
            </a:pPr>
            <a:endParaRPr lang="en-US" altLang="en-US"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pic>
        <p:nvPicPr>
          <p:cNvPr id="3"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1730750"/>
            <a:ext cx="6950537" cy="434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5" cstate="print">
            <a:lum bright="7000"/>
            <a:extLst>
              <a:ext uri="{BEBA8EAE-BF5A-486C-A8C5-ECC9F3942E4B}">
                <a14:imgProps xmlns:a14="http://schemas.microsoft.com/office/drawing/2010/main">
                  <a14:imgLayer r:embed="rId6">
                    <a14:imgEffect>
                      <a14:brightnessContrast bright="6000"/>
                    </a14:imgEffect>
                  </a14:imgLayer>
                </a14:imgProps>
              </a:ext>
              <a:ext uri="{28A0092B-C50C-407E-A947-70E740481C1C}">
                <a14:useLocalDpi xmlns:a14="http://schemas.microsoft.com/office/drawing/2010/main" val="0"/>
              </a:ext>
            </a:extLst>
          </a:blip>
          <a:srcRect l="14300" t="30400" r="20600" b="24801"/>
          <a:stretch/>
        </p:blipFill>
        <p:spPr>
          <a:xfrm rot="5400000">
            <a:off x="-519565" y="857715"/>
            <a:ext cx="2916961" cy="1505528"/>
          </a:xfrm>
          <a:prstGeom prst="rect">
            <a:avLst/>
          </a:prstGeom>
        </p:spPr>
      </p:pic>
    </p:spTree>
    <p:extLst>
      <p:ext uri="{BB962C8B-B14F-4D97-AF65-F5344CB8AC3E}">
        <p14:creationId xmlns:p14="http://schemas.microsoft.com/office/powerpoint/2010/main" val="3908972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611560" y="0"/>
            <a:ext cx="8342164" cy="401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0"/>
              </a:spcBef>
              <a:buNone/>
            </a:pPr>
            <a:r>
              <a:rPr lang="en-US" sz="2400" b="1" dirty="0" smtClean="0">
                <a:solidFill>
                  <a:schemeClr val="accent6"/>
                </a:solidFill>
              </a:rPr>
              <a:t>FINE QC Headphone </a:t>
            </a:r>
            <a:r>
              <a:rPr lang="en-US" sz="2400" b="1" dirty="0" smtClean="0">
                <a:solidFill>
                  <a:srgbClr val="00B0F0"/>
                </a:solidFill>
              </a:rPr>
              <a:t>L</a:t>
            </a:r>
            <a:r>
              <a:rPr lang="en-US" sz="2400" b="1" dirty="0" smtClean="0">
                <a:solidFill>
                  <a:schemeClr val="accent6"/>
                </a:solidFill>
              </a:rPr>
              <a:t>eft + </a:t>
            </a:r>
            <a:r>
              <a:rPr lang="en-US" sz="2400" b="1" dirty="0" smtClean="0">
                <a:solidFill>
                  <a:srgbClr val="FFFF00"/>
                </a:solidFill>
              </a:rPr>
              <a:t>R</a:t>
            </a:r>
            <a:r>
              <a:rPr lang="en-US" sz="2400" b="1" dirty="0" smtClean="0">
                <a:solidFill>
                  <a:schemeClr val="accent6"/>
                </a:solidFill>
              </a:rPr>
              <a:t>ight</a:t>
            </a:r>
          </a:p>
          <a:p>
            <a:pPr algn="ctr">
              <a:spcBef>
                <a:spcPts val="0"/>
              </a:spcBef>
              <a:buNone/>
            </a:pPr>
            <a:r>
              <a:rPr lang="en-US" altLang="zh-CN" sz="2400" b="1" dirty="0" smtClean="0">
                <a:solidFill>
                  <a:schemeClr val="accent6"/>
                </a:solidFill>
              </a:rPr>
              <a:t>FINEQC</a:t>
            </a:r>
            <a:r>
              <a:rPr lang="zh-CN" altLang="en-US" sz="2400" b="1" dirty="0" smtClean="0">
                <a:solidFill>
                  <a:schemeClr val="accent6"/>
                </a:solidFill>
              </a:rPr>
              <a:t>耳机左右声道</a:t>
            </a:r>
            <a:endParaRPr lang="en-US" sz="2400" b="1" dirty="0" smtClean="0">
              <a:solidFill>
                <a:schemeClr val="accent6"/>
              </a:solidFill>
            </a:endParaRPr>
          </a:p>
          <a:p>
            <a:pPr>
              <a:spcBef>
                <a:spcPts val="0"/>
              </a:spcBef>
              <a:buNone/>
            </a:pPr>
            <a:r>
              <a:rPr lang="en-US" sz="2400" dirty="0" smtClean="0">
                <a:solidFill>
                  <a:schemeClr val="accent6"/>
                </a:solidFill>
              </a:rPr>
              <a:t>Headphone </a:t>
            </a:r>
            <a:r>
              <a:rPr lang="en-US" sz="2400" dirty="0">
                <a:solidFill>
                  <a:schemeClr val="accent6"/>
                </a:solidFill>
              </a:rPr>
              <a:t>with </a:t>
            </a:r>
            <a:r>
              <a:rPr lang="en-US" sz="2400" dirty="0" smtClean="0">
                <a:solidFill>
                  <a:schemeClr val="accent6"/>
                </a:solidFill>
              </a:rPr>
              <a:t>Rub </a:t>
            </a:r>
            <a:r>
              <a:rPr lang="en-US" sz="2400" dirty="0">
                <a:solidFill>
                  <a:schemeClr val="accent6"/>
                </a:solidFill>
              </a:rPr>
              <a:t>&amp; Buzz </a:t>
            </a:r>
            <a:r>
              <a:rPr lang="en-US" sz="2400" dirty="0" smtClean="0">
                <a:solidFill>
                  <a:schemeClr val="accent6"/>
                </a:solidFill>
              </a:rPr>
              <a:t>QC for </a:t>
            </a:r>
            <a:r>
              <a:rPr lang="en-US" sz="2400" dirty="0">
                <a:solidFill>
                  <a:schemeClr val="accent6"/>
                </a:solidFill>
              </a:rPr>
              <a:t>both </a:t>
            </a:r>
            <a:endParaRPr lang="en-US" sz="2400" dirty="0" smtClean="0">
              <a:solidFill>
                <a:schemeClr val="accent6"/>
              </a:solidFill>
            </a:endParaRPr>
          </a:p>
          <a:p>
            <a:r>
              <a:rPr lang="en-US" sz="2400" dirty="0" smtClean="0">
                <a:solidFill>
                  <a:schemeClr val="accent6"/>
                </a:solidFill>
              </a:rPr>
              <a:t>L </a:t>
            </a:r>
            <a:r>
              <a:rPr lang="en-US" sz="2400" dirty="0">
                <a:solidFill>
                  <a:schemeClr val="accent6"/>
                </a:solidFill>
              </a:rPr>
              <a:t>and R channels. R has failing Rub &amp; </a:t>
            </a:r>
            <a:r>
              <a:rPr lang="en-US" sz="2400" dirty="0" smtClean="0">
                <a:solidFill>
                  <a:schemeClr val="accent6"/>
                </a:solidFill>
              </a:rPr>
              <a:t>Buzz</a:t>
            </a:r>
            <a:r>
              <a:rPr lang="zh-CN" altLang="en-US" sz="2000" dirty="0" smtClean="0">
                <a:solidFill>
                  <a:schemeClr val="accent2"/>
                </a:solidFill>
              </a:rPr>
              <a:t>下</a:t>
            </a:r>
            <a:r>
              <a:rPr lang="zh-CN" altLang="zh-CN" sz="2000" dirty="0" smtClean="0">
                <a:solidFill>
                  <a:schemeClr val="accent2"/>
                </a:solidFill>
              </a:rPr>
              <a:t>图是</a:t>
            </a:r>
            <a:r>
              <a:rPr lang="zh-CN" altLang="zh-CN" sz="2000" dirty="0">
                <a:solidFill>
                  <a:schemeClr val="accent2"/>
                </a:solidFill>
              </a:rPr>
              <a:t>一个耳机的左右声道的产线异音测试，显示右声道异音已经超过了公差。</a:t>
            </a:r>
          </a:p>
          <a:p>
            <a:r>
              <a:rPr lang="en-US" altLang="zh-CN" dirty="0"/>
              <a:t> </a:t>
            </a:r>
            <a:endParaRPr lang="zh-CN" altLang="zh-CN" dirty="0"/>
          </a:p>
          <a:p>
            <a:pPr>
              <a:spcBef>
                <a:spcPts val="0"/>
              </a:spcBef>
              <a:buNone/>
            </a:pPr>
            <a:r>
              <a:rPr lang="en-US" dirty="0" smtClean="0">
                <a:solidFill>
                  <a:schemeClr val="accent6"/>
                </a:solidFill>
              </a:rPr>
              <a:t>(</a:t>
            </a:r>
            <a:r>
              <a:rPr lang="en-US" dirty="0" smtClean="0">
                <a:solidFill>
                  <a:srgbClr val="FF0000"/>
                </a:solidFill>
              </a:rPr>
              <a:t>Red</a:t>
            </a:r>
            <a:r>
              <a:rPr lang="en-US" dirty="0" smtClean="0">
                <a:solidFill>
                  <a:schemeClr val="accent6"/>
                </a:solidFill>
              </a:rPr>
              <a:t>)</a:t>
            </a:r>
            <a:endParaRPr lang="en-US" altLang="en-US" dirty="0">
              <a:solidFill>
                <a:schemeClr val="accent6"/>
              </a:solidFill>
            </a:endParaRPr>
          </a:p>
          <a:p>
            <a:pPr eaLnBrk="1" hangingPunct="1">
              <a:spcBef>
                <a:spcPct val="0"/>
              </a:spcBef>
              <a:buFontTx/>
              <a:buNone/>
            </a:pPr>
            <a:endParaRPr lang="en-US" altLang="en-US" dirty="0" smtClean="0">
              <a:solidFill>
                <a:schemeClr val="accent6"/>
              </a:solidFill>
            </a:endParaRPr>
          </a:p>
          <a:p>
            <a:pPr eaLnBrk="1" hangingPunct="1">
              <a:spcBef>
                <a:spcPct val="0"/>
              </a:spcBef>
              <a:buFontTx/>
              <a:buNone/>
            </a:pPr>
            <a:endParaRPr lang="en-US" altLang="en-US"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pic>
        <p:nvPicPr>
          <p:cNvPr id="3" name="Picture 2"/>
          <p:cNvPicPr>
            <a:picLocks noChangeAspect="1"/>
          </p:cNvPicPr>
          <p:nvPr/>
        </p:nvPicPr>
        <p:blipFill>
          <a:blip r:embed="rId4"/>
          <a:stretch>
            <a:fillRect/>
          </a:stretch>
        </p:blipFill>
        <p:spPr>
          <a:xfrm>
            <a:off x="440811" y="1995071"/>
            <a:ext cx="8171534" cy="4596488"/>
          </a:xfrm>
          <a:prstGeom prst="rect">
            <a:avLst/>
          </a:prstGeom>
        </p:spPr>
      </p:pic>
    </p:spTree>
    <p:extLst>
      <p:ext uri="{BB962C8B-B14F-4D97-AF65-F5344CB8AC3E}">
        <p14:creationId xmlns:p14="http://schemas.microsoft.com/office/powerpoint/2010/main" val="4141800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611560" y="122836"/>
            <a:ext cx="834216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sz="2400" b="1" dirty="0" smtClean="0">
                <a:solidFill>
                  <a:schemeClr val="accent6"/>
                </a:solidFill>
              </a:rPr>
              <a:t>Headphone L / R Test</a:t>
            </a:r>
          </a:p>
          <a:p>
            <a:pPr>
              <a:buNone/>
            </a:pPr>
            <a:r>
              <a:rPr lang="en-US" sz="2000" dirty="0" smtClean="0">
                <a:solidFill>
                  <a:schemeClr val="accent2"/>
                </a:solidFill>
              </a:rPr>
              <a:t>Rub </a:t>
            </a:r>
            <a:r>
              <a:rPr lang="en-US" sz="2000" dirty="0">
                <a:solidFill>
                  <a:schemeClr val="accent2"/>
                </a:solidFill>
              </a:rPr>
              <a:t>&amp; Buzz limit (white) including acceptable Rub &amp; Buzz. 0 dB is the Noise Floor (Yellow). </a:t>
            </a:r>
            <a:r>
              <a:rPr lang="en-US" altLang="zh-CN" sz="2000" i="1" dirty="0">
                <a:solidFill>
                  <a:schemeClr val="accent2"/>
                </a:solidFill>
              </a:rPr>
              <a:t>Note </a:t>
            </a:r>
            <a:r>
              <a:rPr lang="en-US" altLang="zh-CN" sz="2000" i="1" dirty="0" smtClean="0">
                <a:solidFill>
                  <a:schemeClr val="accent2"/>
                </a:solidFill>
              </a:rPr>
              <a:t>t</a:t>
            </a:r>
            <a:r>
              <a:rPr lang="en-US" sz="2000" i="1" dirty="0" smtClean="0">
                <a:solidFill>
                  <a:schemeClr val="accent2"/>
                </a:solidFill>
              </a:rPr>
              <a:t>he -111.86 dB Scaling </a:t>
            </a:r>
          </a:p>
          <a:p>
            <a:pPr>
              <a:buNone/>
            </a:pPr>
            <a:r>
              <a:rPr lang="zh-CN" altLang="zh-CN" sz="2000" b="1" dirty="0" smtClean="0">
                <a:solidFill>
                  <a:schemeClr val="accent2"/>
                </a:solidFill>
              </a:rPr>
              <a:t>白色</a:t>
            </a:r>
            <a:r>
              <a:rPr lang="zh-CN" altLang="zh-CN" sz="2000" b="1" dirty="0">
                <a:solidFill>
                  <a:schemeClr val="accent2"/>
                </a:solidFill>
              </a:rPr>
              <a:t>曲线表示可接受的异音上限，黄色曲线表示</a:t>
            </a:r>
            <a:r>
              <a:rPr lang="en-US" altLang="zh-CN" sz="2000" b="1" dirty="0">
                <a:solidFill>
                  <a:schemeClr val="accent2"/>
                </a:solidFill>
              </a:rPr>
              <a:t>0dB</a:t>
            </a:r>
            <a:r>
              <a:rPr lang="zh-CN" altLang="zh-CN" sz="2000" b="1" dirty="0">
                <a:solidFill>
                  <a:schemeClr val="accent2"/>
                </a:solidFill>
              </a:rPr>
              <a:t>本底噪声。注意这里检测到了</a:t>
            </a:r>
            <a:r>
              <a:rPr lang="en-US" altLang="zh-CN" sz="2000" b="1" dirty="0" smtClean="0">
                <a:solidFill>
                  <a:schemeClr val="accent2"/>
                </a:solidFill>
              </a:rPr>
              <a:t>-</a:t>
            </a:r>
            <a:r>
              <a:rPr lang="en-US" sz="2000" i="1" dirty="0">
                <a:solidFill>
                  <a:schemeClr val="accent2"/>
                </a:solidFill>
              </a:rPr>
              <a:t> </a:t>
            </a:r>
            <a:r>
              <a:rPr lang="en-US" sz="2000" b="1" i="1" dirty="0" smtClean="0">
                <a:solidFill>
                  <a:schemeClr val="accent2"/>
                </a:solidFill>
              </a:rPr>
              <a:t>111.86</a:t>
            </a:r>
            <a:r>
              <a:rPr lang="en-US" altLang="zh-CN" sz="2000" b="1" dirty="0" smtClean="0">
                <a:solidFill>
                  <a:schemeClr val="accent2"/>
                </a:solidFill>
              </a:rPr>
              <a:t> </a:t>
            </a:r>
            <a:r>
              <a:rPr lang="en-US" altLang="zh-CN" sz="2000" b="1" dirty="0">
                <a:solidFill>
                  <a:schemeClr val="accent2"/>
                </a:solidFill>
              </a:rPr>
              <a:t>dB</a:t>
            </a:r>
            <a:r>
              <a:rPr lang="zh-CN" altLang="zh-CN" sz="2000" b="1" dirty="0">
                <a:solidFill>
                  <a:schemeClr val="accent2"/>
                </a:solidFill>
              </a:rPr>
              <a:t>的微小异音</a:t>
            </a:r>
            <a:endParaRPr lang="en-US" altLang="zh-CN" sz="2000" dirty="0">
              <a:solidFill>
                <a:schemeClr val="accent2"/>
              </a:solidFill>
            </a:endParaRPr>
          </a:p>
          <a:p>
            <a:pPr eaLnBrk="1" hangingPunct="1">
              <a:spcBef>
                <a:spcPct val="0"/>
              </a:spcBef>
              <a:buFontTx/>
              <a:buNone/>
            </a:pPr>
            <a:endParaRPr lang="en-US" altLang="en-US" dirty="0" smtClean="0">
              <a:solidFill>
                <a:schemeClr val="accent6"/>
              </a:solidFill>
            </a:endParaRPr>
          </a:p>
          <a:p>
            <a:pPr eaLnBrk="1" hangingPunct="1">
              <a:spcBef>
                <a:spcPct val="0"/>
              </a:spcBef>
              <a:buFontTx/>
              <a:buNone/>
            </a:pPr>
            <a:endParaRPr lang="en-US" altLang="en-US" dirty="0">
              <a:solidFill>
                <a:schemeClr val="accent6"/>
              </a:solidFill>
            </a:endParaRPr>
          </a:p>
          <a:p>
            <a:pPr eaLnBrk="1" hangingPunct="1">
              <a:spcBef>
                <a:spcPct val="0"/>
              </a:spcBef>
              <a:buFontTx/>
              <a:buNone/>
            </a:pPr>
            <a:endParaRPr lang="en-US" altLang="en-US" dirty="0" smtClean="0">
              <a:solidFill>
                <a:schemeClr val="accent6"/>
              </a:solidFill>
            </a:endParaRPr>
          </a:p>
          <a:p>
            <a:pPr eaLnBrk="1" hangingPunct="1">
              <a:spcBef>
                <a:spcPct val="0"/>
              </a:spcBef>
              <a:buFontTx/>
              <a:buNone/>
            </a:pPr>
            <a:endParaRPr lang="en-US" altLang="en-US"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pic>
        <p:nvPicPr>
          <p:cNvPr id="5" name="Picture 4"/>
          <p:cNvPicPr>
            <a:picLocks noChangeAspect="1"/>
          </p:cNvPicPr>
          <p:nvPr/>
        </p:nvPicPr>
        <p:blipFill>
          <a:blip r:embed="rId4"/>
          <a:stretch>
            <a:fillRect/>
          </a:stretch>
        </p:blipFill>
        <p:spPr>
          <a:xfrm>
            <a:off x="643552" y="2161182"/>
            <a:ext cx="8086666" cy="3767080"/>
          </a:xfrm>
          <a:prstGeom prst="rect">
            <a:avLst/>
          </a:prstGeom>
        </p:spPr>
      </p:pic>
    </p:spTree>
    <p:extLst>
      <p:ext uri="{BB962C8B-B14F-4D97-AF65-F5344CB8AC3E}">
        <p14:creationId xmlns:p14="http://schemas.microsoft.com/office/powerpoint/2010/main" val="42762962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611560" y="122836"/>
            <a:ext cx="834216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sz="2400" b="1" dirty="0" smtClean="0">
                <a:solidFill>
                  <a:schemeClr val="accent6"/>
                </a:solidFill>
              </a:rPr>
              <a:t>Headphone L / R Noise Cancel Test</a:t>
            </a:r>
          </a:p>
          <a:p>
            <a:pPr eaLnBrk="1" hangingPunct="1">
              <a:spcBef>
                <a:spcPct val="0"/>
              </a:spcBef>
              <a:buFontTx/>
              <a:buNone/>
            </a:pPr>
            <a:endParaRPr lang="en-US" altLang="en-US"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590" y="649313"/>
            <a:ext cx="3288919" cy="1510899"/>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0689" y="2395075"/>
            <a:ext cx="5760720" cy="3600450"/>
          </a:xfrm>
          <a:prstGeom prst="rect">
            <a:avLst/>
          </a:prstGeom>
        </p:spPr>
      </p:pic>
    </p:spTree>
    <p:extLst>
      <p:ext uri="{BB962C8B-B14F-4D97-AF65-F5344CB8AC3E}">
        <p14:creationId xmlns:p14="http://schemas.microsoft.com/office/powerpoint/2010/main" val="40611046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0" y="122836"/>
            <a:ext cx="9036496"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buNone/>
            </a:pPr>
            <a:r>
              <a:rPr lang="en-US" b="1" dirty="0" smtClean="0">
                <a:solidFill>
                  <a:schemeClr val="accent6"/>
                </a:solidFill>
              </a:rPr>
              <a:t>Conclusion</a:t>
            </a:r>
            <a:r>
              <a:rPr lang="zh-CN" altLang="zh-CN" sz="2400" dirty="0">
                <a:solidFill>
                  <a:schemeClr val="accent2"/>
                </a:solidFill>
              </a:rPr>
              <a:t>结论</a:t>
            </a:r>
            <a:endParaRPr lang="en-US" sz="2400" dirty="0">
              <a:solidFill>
                <a:schemeClr val="accent2"/>
              </a:solidFill>
            </a:endParaRPr>
          </a:p>
          <a:p>
            <a:pPr lvl="1">
              <a:spcBef>
                <a:spcPts val="2400"/>
              </a:spcBef>
              <a:buFont typeface="Arial" panose="020B0604020202020204" pitchFamily="34" charset="0"/>
              <a:buChar char="•"/>
            </a:pPr>
            <a:r>
              <a:rPr lang="en-US" sz="2000" dirty="0">
                <a:solidFill>
                  <a:schemeClr val="accent6"/>
                </a:solidFill>
              </a:rPr>
              <a:t>Human testing is </a:t>
            </a:r>
            <a:r>
              <a:rPr lang="en-US" sz="2000" dirty="0" smtClean="0">
                <a:solidFill>
                  <a:schemeClr val="accent6"/>
                </a:solidFill>
              </a:rPr>
              <a:t>no longer </a:t>
            </a:r>
            <a:r>
              <a:rPr lang="en-US" sz="2000" dirty="0">
                <a:solidFill>
                  <a:schemeClr val="accent6"/>
                </a:solidFill>
              </a:rPr>
              <a:t>the preferred Rub &amp; Buzz method, especially in high speed </a:t>
            </a:r>
            <a:r>
              <a:rPr lang="en-US" sz="2000" dirty="0" smtClean="0">
                <a:solidFill>
                  <a:schemeClr val="accent6"/>
                </a:solidFill>
              </a:rPr>
              <a:t>micro- </a:t>
            </a:r>
            <a:r>
              <a:rPr lang="en-US" sz="2000" dirty="0">
                <a:solidFill>
                  <a:schemeClr val="accent6"/>
                </a:solidFill>
              </a:rPr>
              <a:t>speaker </a:t>
            </a:r>
            <a:r>
              <a:rPr lang="en-US" sz="2000" dirty="0" smtClean="0">
                <a:solidFill>
                  <a:schemeClr val="accent6"/>
                </a:solidFill>
              </a:rPr>
              <a:t>and headphone production</a:t>
            </a:r>
            <a:r>
              <a:rPr lang="en-US" sz="2000" dirty="0">
                <a:solidFill>
                  <a:schemeClr val="accent6"/>
                </a:solidFill>
              </a:rPr>
              <a:t>. </a:t>
            </a:r>
          </a:p>
          <a:p>
            <a:pPr lvl="1">
              <a:spcBef>
                <a:spcPts val="2400"/>
              </a:spcBef>
              <a:buFont typeface="Arial" panose="020B0604020202020204" pitchFamily="34" charset="0"/>
              <a:buChar char="•"/>
            </a:pPr>
            <a:r>
              <a:rPr lang="en-US" sz="2000" dirty="0" smtClean="0">
                <a:solidFill>
                  <a:schemeClr val="accent6"/>
                </a:solidFill>
              </a:rPr>
              <a:t>Human </a:t>
            </a:r>
            <a:r>
              <a:rPr lang="en-US" sz="2000" dirty="0">
                <a:solidFill>
                  <a:schemeClr val="accent6"/>
                </a:solidFill>
              </a:rPr>
              <a:t>testing is becoming a problem due to Max SPL regulations.</a:t>
            </a:r>
          </a:p>
          <a:p>
            <a:pPr lvl="0"/>
            <a:r>
              <a:rPr lang="en-US" sz="2000" dirty="0">
                <a:solidFill>
                  <a:schemeClr val="accent6"/>
                </a:solidFill>
              </a:rPr>
              <a:t>Modern Rub &amp; Buzz </a:t>
            </a:r>
            <a:r>
              <a:rPr lang="en-US" sz="2000" dirty="0" smtClean="0">
                <a:solidFill>
                  <a:schemeClr val="accent6"/>
                </a:solidFill>
              </a:rPr>
              <a:t>QC test methods are </a:t>
            </a:r>
            <a:r>
              <a:rPr lang="en-US" sz="2000" dirty="0">
                <a:solidFill>
                  <a:schemeClr val="accent6"/>
                </a:solidFill>
              </a:rPr>
              <a:t>better and faster </a:t>
            </a:r>
            <a:r>
              <a:rPr lang="en-US" sz="2000" dirty="0" smtClean="0">
                <a:solidFill>
                  <a:schemeClr val="accent6"/>
                </a:solidFill>
              </a:rPr>
              <a:t>in </a:t>
            </a:r>
            <a:r>
              <a:rPr lang="en-US" sz="2000" dirty="0">
                <a:solidFill>
                  <a:schemeClr val="accent6"/>
                </a:solidFill>
              </a:rPr>
              <a:t>today’s high speed production of speakers </a:t>
            </a:r>
            <a:r>
              <a:rPr lang="en-US" sz="2000" dirty="0" smtClean="0">
                <a:solidFill>
                  <a:schemeClr val="accent6"/>
                </a:solidFill>
              </a:rPr>
              <a:t>and headphones. These are </a:t>
            </a:r>
            <a:r>
              <a:rPr lang="en-US" sz="2000" dirty="0">
                <a:solidFill>
                  <a:schemeClr val="accent6"/>
                </a:solidFill>
              </a:rPr>
              <a:t>more reliable than human testing</a:t>
            </a:r>
            <a:r>
              <a:rPr lang="en-US" sz="2000" dirty="0" smtClean="0">
                <a:solidFill>
                  <a:schemeClr val="accent6"/>
                </a:solidFill>
              </a:rPr>
              <a:t>.</a:t>
            </a:r>
          </a:p>
          <a:p>
            <a:pPr lvl="0"/>
            <a:endParaRPr lang="en-US" sz="2000" dirty="0" smtClean="0">
              <a:solidFill>
                <a:schemeClr val="accent6"/>
              </a:solidFill>
            </a:endParaRPr>
          </a:p>
          <a:p>
            <a:pPr lvl="0"/>
            <a:r>
              <a:rPr lang="zh-CN" altLang="zh-CN" sz="2000" dirty="0" smtClean="0">
                <a:solidFill>
                  <a:schemeClr val="accent2"/>
                </a:solidFill>
              </a:rPr>
              <a:t>人</a:t>
            </a:r>
            <a:r>
              <a:rPr lang="zh-CN" altLang="zh-CN" sz="2000" dirty="0">
                <a:solidFill>
                  <a:schemeClr val="accent2"/>
                </a:solidFill>
              </a:rPr>
              <a:t>耳听音检测异音尤其是对高速的微型扬声器产线</a:t>
            </a:r>
            <a:r>
              <a:rPr lang="zh-CN" altLang="zh-CN" sz="2000" dirty="0" smtClean="0">
                <a:solidFill>
                  <a:schemeClr val="accent2"/>
                </a:solidFill>
              </a:rPr>
              <a:t>不</a:t>
            </a:r>
            <a:r>
              <a:rPr lang="zh-CN" altLang="en-US" sz="2000" dirty="0" smtClean="0">
                <a:solidFill>
                  <a:schemeClr val="accent2"/>
                </a:solidFill>
              </a:rPr>
              <a:t>再</a:t>
            </a:r>
            <a:r>
              <a:rPr lang="zh-CN" altLang="zh-CN" sz="2000" dirty="0" smtClean="0">
                <a:solidFill>
                  <a:schemeClr val="accent2"/>
                </a:solidFill>
              </a:rPr>
              <a:t>是</a:t>
            </a:r>
            <a:r>
              <a:rPr lang="zh-CN" altLang="zh-CN" sz="2000" dirty="0">
                <a:solidFill>
                  <a:schemeClr val="accent2"/>
                </a:solidFill>
              </a:rPr>
              <a:t>好的方法。</a:t>
            </a:r>
          </a:p>
          <a:p>
            <a:pPr lvl="0"/>
            <a:r>
              <a:rPr lang="zh-CN" altLang="zh-CN" sz="2000" dirty="0" smtClean="0">
                <a:solidFill>
                  <a:schemeClr val="accent2"/>
                </a:solidFill>
              </a:rPr>
              <a:t>人</a:t>
            </a:r>
            <a:r>
              <a:rPr lang="zh-CN" altLang="zh-CN" sz="2000" dirty="0">
                <a:solidFill>
                  <a:schemeClr val="accent2"/>
                </a:solidFill>
              </a:rPr>
              <a:t>耳听音测试由于最大音压的限制会不理想。</a:t>
            </a:r>
          </a:p>
          <a:p>
            <a:r>
              <a:rPr lang="zh-CN" altLang="zh-CN" sz="2000" dirty="0">
                <a:solidFill>
                  <a:schemeClr val="accent2"/>
                </a:solidFill>
              </a:rPr>
              <a:t>在高效率的扬声器尤其是微型扬声器的在线检测，采用现代的异音算法可以更好地更快地测试，比人耳听音测试更可靠。</a:t>
            </a:r>
            <a:endParaRPr lang="en-US" sz="2000" dirty="0">
              <a:solidFill>
                <a:schemeClr val="accent2"/>
              </a:solidFill>
            </a:endParaRPr>
          </a:p>
          <a:p>
            <a:pPr lvl="0">
              <a:spcBef>
                <a:spcPts val="2400"/>
              </a:spcBef>
              <a:buNone/>
            </a:pPr>
            <a:r>
              <a:rPr lang="en-US" dirty="0" smtClean="0">
                <a:solidFill>
                  <a:schemeClr val="accent6"/>
                </a:solidFill>
              </a:rPr>
              <a:t> </a:t>
            </a:r>
            <a:endParaRPr lang="en-US" sz="3600"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spTree>
    <p:extLst>
      <p:ext uri="{BB962C8B-B14F-4D97-AF65-F5344CB8AC3E}">
        <p14:creationId xmlns:p14="http://schemas.microsoft.com/office/powerpoint/2010/main" val="17124478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900113" y="476250"/>
            <a:ext cx="7343775"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5400" i="1" dirty="0" smtClean="0">
                <a:solidFill>
                  <a:schemeClr val="accent6"/>
                </a:solidFill>
              </a:rPr>
              <a:t>ALMA 2016:</a:t>
            </a:r>
            <a:endParaRPr lang="en-US" altLang="en-US" sz="5400" i="1" dirty="0">
              <a:solidFill>
                <a:schemeClr val="accent6"/>
              </a:solidFill>
            </a:endParaRPr>
          </a:p>
          <a:p>
            <a:pPr eaLnBrk="1" hangingPunct="1">
              <a:spcBef>
                <a:spcPct val="0"/>
              </a:spcBef>
              <a:buFontTx/>
              <a:buNone/>
            </a:pPr>
            <a:endParaRPr lang="en-US" altLang="en-US" sz="2000" i="1" dirty="0">
              <a:solidFill>
                <a:schemeClr val="accent6"/>
              </a:solidFill>
            </a:endParaRPr>
          </a:p>
          <a:p>
            <a:pPr eaLnBrk="1" hangingPunct="1">
              <a:spcBef>
                <a:spcPct val="0"/>
              </a:spcBef>
              <a:buFontTx/>
              <a:buNone/>
            </a:pPr>
            <a:endParaRPr lang="en-US" altLang="en-US" sz="2000" b="1" dirty="0">
              <a:solidFill>
                <a:schemeClr val="accent6"/>
              </a:solidFill>
            </a:endParaRPr>
          </a:p>
          <a:p>
            <a:pPr eaLnBrk="1" hangingPunct="1">
              <a:spcBef>
                <a:spcPct val="0"/>
              </a:spcBef>
              <a:buFontTx/>
              <a:buNone/>
            </a:pPr>
            <a:endParaRPr lang="en-US" altLang="en-US" sz="2000" dirty="0" smtClean="0">
              <a:solidFill>
                <a:schemeClr val="accent6"/>
              </a:solidFill>
            </a:endParaRPr>
          </a:p>
          <a:p>
            <a:pPr algn="ctr" eaLnBrk="1" hangingPunct="1">
              <a:spcBef>
                <a:spcPct val="0"/>
              </a:spcBef>
              <a:buFontTx/>
              <a:buNone/>
            </a:pPr>
            <a:r>
              <a:rPr lang="en-US" altLang="en-US" sz="6000" dirty="0" smtClean="0">
                <a:solidFill>
                  <a:schemeClr val="accent2"/>
                </a:solidFill>
              </a:rPr>
              <a:t>The end</a:t>
            </a:r>
            <a:r>
              <a:rPr lang="zh-CN" altLang="en-US" sz="5400" dirty="0" smtClean="0">
                <a:solidFill>
                  <a:schemeClr val="accent2"/>
                </a:solidFill>
              </a:rPr>
              <a:t>结束</a:t>
            </a:r>
            <a:endParaRPr lang="en-US" altLang="en-US" sz="5400" dirty="0">
              <a:solidFill>
                <a:schemeClr val="accent2"/>
              </a:solidFill>
            </a:endParaRPr>
          </a:p>
          <a:p>
            <a:pPr algn="ctr" eaLnBrk="1" hangingPunct="1">
              <a:spcBef>
                <a:spcPct val="0"/>
              </a:spcBef>
              <a:buFontTx/>
              <a:buNone/>
            </a:pPr>
            <a:endParaRPr lang="da-DK" altLang="en-US" sz="6000" b="1" dirty="0">
              <a:solidFill>
                <a:schemeClr val="accent2"/>
              </a:solidFill>
            </a:endParaRPr>
          </a:p>
          <a:p>
            <a:pPr algn="ctr" eaLnBrk="1" hangingPunct="1">
              <a:spcBef>
                <a:spcPct val="0"/>
              </a:spcBef>
              <a:buFontTx/>
              <a:buNone/>
            </a:pPr>
            <a:r>
              <a:rPr lang="da-DK" altLang="en-US" sz="4400" dirty="0">
                <a:solidFill>
                  <a:schemeClr val="accent2"/>
                </a:solidFill>
              </a:rPr>
              <a:t>Thank you for </a:t>
            </a:r>
            <a:r>
              <a:rPr lang="da-DK" altLang="en-US" sz="4400" dirty="0" smtClean="0">
                <a:solidFill>
                  <a:schemeClr val="accent2"/>
                </a:solidFill>
              </a:rPr>
              <a:t>listening</a:t>
            </a:r>
          </a:p>
          <a:p>
            <a:pPr algn="ctr" eaLnBrk="1" hangingPunct="1">
              <a:spcBef>
                <a:spcPct val="0"/>
              </a:spcBef>
              <a:buFontTx/>
              <a:buNone/>
            </a:pPr>
            <a:r>
              <a:rPr lang="zh-CN" altLang="en-US" sz="4400" dirty="0" smtClean="0">
                <a:solidFill>
                  <a:schemeClr val="accent2"/>
                </a:solidFill>
              </a:rPr>
              <a:t>感谢聆听</a:t>
            </a:r>
            <a:r>
              <a:rPr lang="da-DK" altLang="en-US" sz="4400" dirty="0" smtClean="0">
                <a:solidFill>
                  <a:schemeClr val="accent2"/>
                </a:solidFill>
              </a:rPr>
              <a:t>.</a:t>
            </a:r>
            <a:endParaRPr lang="en-US" altLang="en-US" sz="4400" dirty="0">
              <a:solidFill>
                <a:schemeClr val="accent2"/>
              </a:solidFill>
            </a:endParaRPr>
          </a:p>
          <a:p>
            <a:pPr eaLnBrk="1" hangingPunct="1">
              <a:spcBef>
                <a:spcPct val="0"/>
              </a:spcBef>
              <a:buFontTx/>
              <a:buNone/>
            </a:pPr>
            <a:endParaRPr lang="en-US" altLang="en-US" sz="2000" dirty="0" smtClean="0">
              <a:solidFill>
                <a:schemeClr val="accent6"/>
              </a:solidFill>
            </a:endParaRPr>
          </a:p>
          <a:p>
            <a:pPr eaLnBrk="1" hangingPunct="1">
              <a:spcBef>
                <a:spcPct val="0"/>
              </a:spcBef>
              <a:buFontTx/>
              <a:buNone/>
            </a:pPr>
            <a:endParaRPr lang="en-US" altLang="en-US" sz="2000" dirty="0">
              <a:solidFill>
                <a:schemeClr val="accent6"/>
              </a:solidFill>
            </a:endParaRPr>
          </a:p>
          <a:p>
            <a:pPr eaLnBrk="1" hangingPunct="1">
              <a:spcBef>
                <a:spcPct val="0"/>
              </a:spcBef>
              <a:buFontTx/>
              <a:buNone/>
            </a:pPr>
            <a:endParaRPr lang="en-US" altLang="en-US" sz="1000" dirty="0">
              <a:solidFill>
                <a:schemeClr val="accent6"/>
              </a:solidFill>
            </a:endParaRPr>
          </a:p>
          <a:p>
            <a:pPr algn="ctr" eaLnBrk="1" hangingPunct="1">
              <a:spcBef>
                <a:spcPct val="0"/>
              </a:spcBef>
              <a:buFontTx/>
              <a:buNone/>
            </a:pPr>
            <a:r>
              <a:rPr lang="en-US" altLang="en-US" sz="2000" i="1" dirty="0">
                <a:solidFill>
                  <a:schemeClr val="accent6"/>
                </a:solidFill>
              </a:rPr>
              <a:t>Peter Larsen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spTree>
    <p:extLst>
      <p:ext uri="{BB962C8B-B14F-4D97-AF65-F5344CB8AC3E}">
        <p14:creationId xmlns:p14="http://schemas.microsoft.com/office/powerpoint/2010/main" val="4536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900111" y="332656"/>
            <a:ext cx="7343775"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400" b="1" dirty="0" smtClean="0">
                <a:solidFill>
                  <a:schemeClr val="accent6"/>
                </a:solidFill>
              </a:rPr>
              <a:t>Is human testing at the Assembly Line always good?</a:t>
            </a:r>
            <a:r>
              <a:rPr lang="zh-CN" altLang="zh-CN" sz="2400" b="1" dirty="0">
                <a:solidFill>
                  <a:schemeClr val="accent2"/>
                </a:solidFill>
              </a:rPr>
              <a:t>组装线的人耳听音测试总是有效的吗</a:t>
            </a:r>
            <a:r>
              <a:rPr lang="zh-CN" altLang="zh-CN" sz="2400" b="1" dirty="0" smtClean="0">
                <a:solidFill>
                  <a:schemeClr val="accent2"/>
                </a:solidFill>
              </a:rPr>
              <a:t>？</a:t>
            </a:r>
            <a:endParaRPr lang="en-US" b="1" dirty="0" smtClean="0">
              <a:solidFill>
                <a:schemeClr val="accent2"/>
              </a:solidFill>
            </a:endParaRPr>
          </a:p>
          <a:p>
            <a:pPr lvl="1"/>
            <a:r>
              <a:rPr lang="en-US" sz="2000" dirty="0" smtClean="0">
                <a:solidFill>
                  <a:schemeClr val="accent6"/>
                </a:solidFill>
              </a:rPr>
              <a:t>Listener fatigue of the human testers must be avoided. Take regular breaks and make sure the max SPL is limited within the law.</a:t>
            </a:r>
          </a:p>
          <a:p>
            <a:pPr lvl="1"/>
            <a:r>
              <a:rPr lang="zh-CN" altLang="zh-CN" sz="2000" dirty="0">
                <a:solidFill>
                  <a:schemeClr val="accent2"/>
                </a:solidFill>
              </a:rPr>
              <a:t>需要必须避免听音员的听觉疲劳，经常性的休息和依据规范限制最大声压级在合理的范围内</a:t>
            </a:r>
          </a:p>
          <a:p>
            <a:pPr lvl="1"/>
            <a:r>
              <a:rPr lang="en-US" sz="2000" dirty="0" smtClean="0">
                <a:solidFill>
                  <a:schemeClr val="accent6"/>
                </a:solidFill>
              </a:rPr>
              <a:t>Legislation: Max 90 </a:t>
            </a:r>
            <a:r>
              <a:rPr lang="en-US" sz="2000" dirty="0" err="1" smtClean="0">
                <a:solidFill>
                  <a:schemeClr val="accent6"/>
                </a:solidFill>
              </a:rPr>
              <a:t>dBA</a:t>
            </a:r>
            <a:r>
              <a:rPr lang="en-US" sz="2000" dirty="0" smtClean="0">
                <a:solidFill>
                  <a:schemeClr val="accent6"/>
                </a:solidFill>
              </a:rPr>
              <a:t> (8 hours) Europe/USA/ -.</a:t>
            </a:r>
            <a:r>
              <a:rPr lang="zh-CN" altLang="en-US" sz="2000" dirty="0" smtClean="0">
                <a:solidFill>
                  <a:schemeClr val="accent6"/>
                </a:solidFill>
              </a:rPr>
              <a:t>最大</a:t>
            </a:r>
            <a:r>
              <a:rPr lang="en-US" altLang="zh-CN" sz="2000" dirty="0" smtClean="0">
                <a:solidFill>
                  <a:schemeClr val="accent6"/>
                </a:solidFill>
              </a:rPr>
              <a:t>90dBA</a:t>
            </a:r>
            <a:r>
              <a:rPr lang="zh-CN" altLang="en-US" sz="2000" dirty="0" smtClean="0">
                <a:solidFill>
                  <a:schemeClr val="accent6"/>
                </a:solidFill>
              </a:rPr>
              <a:t>计权。</a:t>
            </a:r>
            <a:r>
              <a:rPr lang="en-US" sz="2000" dirty="0" smtClean="0">
                <a:solidFill>
                  <a:schemeClr val="accent6"/>
                </a:solidFill>
              </a:rPr>
              <a:t> This can be difficult, in practice the human testers may only work for short periods with breaks between.</a:t>
            </a:r>
            <a:r>
              <a:rPr lang="zh-CN" altLang="zh-CN" sz="2000" dirty="0">
                <a:solidFill>
                  <a:schemeClr val="accent2"/>
                </a:solidFill>
              </a:rPr>
              <a:t>欧洲和美国立法规定：最大</a:t>
            </a:r>
            <a:r>
              <a:rPr lang="en-US" altLang="zh-CN" sz="2000" dirty="0">
                <a:solidFill>
                  <a:schemeClr val="accent2"/>
                </a:solidFill>
              </a:rPr>
              <a:t>90 </a:t>
            </a:r>
            <a:r>
              <a:rPr lang="en-US" altLang="zh-CN" sz="2000" dirty="0" err="1">
                <a:solidFill>
                  <a:schemeClr val="accent2"/>
                </a:solidFill>
              </a:rPr>
              <a:t>dBA</a:t>
            </a:r>
            <a:r>
              <a:rPr lang="zh-CN" altLang="zh-CN" sz="2000" dirty="0">
                <a:solidFill>
                  <a:schemeClr val="accent2"/>
                </a:solidFill>
              </a:rPr>
              <a:t>（</a:t>
            </a:r>
            <a:r>
              <a:rPr lang="en-US" altLang="zh-CN" sz="2000" dirty="0">
                <a:solidFill>
                  <a:schemeClr val="accent2"/>
                </a:solidFill>
              </a:rPr>
              <a:t>8</a:t>
            </a:r>
            <a:r>
              <a:rPr lang="zh-CN" altLang="zh-CN" sz="2000" dirty="0">
                <a:solidFill>
                  <a:schemeClr val="accent2"/>
                </a:solidFill>
              </a:rPr>
              <a:t>小时</a:t>
            </a:r>
            <a:r>
              <a:rPr lang="en-US" altLang="zh-CN" sz="2000" dirty="0">
                <a:solidFill>
                  <a:schemeClr val="accent2"/>
                </a:solidFill>
              </a:rPr>
              <a:t>)</a:t>
            </a:r>
            <a:r>
              <a:rPr lang="zh-CN" altLang="zh-CN" sz="2000" dirty="0">
                <a:solidFill>
                  <a:schemeClr val="accent2"/>
                </a:solidFill>
              </a:rPr>
              <a:t>声压级，但在实际测试中实现起来非常困难，意味着听音员只能在间歇之间持续很短的工作时间。</a:t>
            </a:r>
          </a:p>
          <a:p>
            <a:pPr eaLnBrk="1" hangingPunct="1">
              <a:spcBef>
                <a:spcPct val="0"/>
              </a:spcBef>
              <a:buFontTx/>
              <a:buNone/>
            </a:pPr>
            <a:endParaRPr lang="en-US" altLang="en-US" sz="2000" dirty="0" smtClean="0">
              <a:solidFill>
                <a:schemeClr val="accent6"/>
              </a:solidFill>
            </a:endParaRPr>
          </a:p>
          <a:p>
            <a:pPr eaLnBrk="1" hangingPunct="1">
              <a:spcBef>
                <a:spcPct val="0"/>
              </a:spcBef>
              <a:buFontTx/>
              <a:buNone/>
            </a:pPr>
            <a:endParaRPr lang="en-US" altLang="en-US" sz="2000" dirty="0">
              <a:solidFill>
                <a:schemeClr val="accent6"/>
              </a:solidFill>
            </a:endParaRPr>
          </a:p>
          <a:p>
            <a:pPr eaLnBrk="1" hangingPunct="1">
              <a:spcBef>
                <a:spcPct val="0"/>
              </a:spcBef>
              <a:buFontTx/>
              <a:buNone/>
            </a:pPr>
            <a:endParaRPr lang="en-US" altLang="en-US" sz="2000" dirty="0" smtClean="0">
              <a:solidFill>
                <a:schemeClr val="accent6"/>
              </a:solidFill>
            </a:endParaRPr>
          </a:p>
          <a:p>
            <a:pPr eaLnBrk="1" hangingPunct="1">
              <a:spcBef>
                <a:spcPct val="0"/>
              </a:spcBef>
              <a:buFontTx/>
              <a:buNone/>
            </a:pPr>
            <a:endParaRPr lang="en-US" altLang="en-US" sz="1000"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spTree>
    <p:extLst>
      <p:ext uri="{BB962C8B-B14F-4D97-AF65-F5344CB8AC3E}">
        <p14:creationId xmlns:p14="http://schemas.microsoft.com/office/powerpoint/2010/main" val="1677780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899592" y="332656"/>
            <a:ext cx="8064375"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buNone/>
            </a:pPr>
            <a:r>
              <a:rPr lang="en-US" sz="2400" b="1" dirty="0">
                <a:solidFill>
                  <a:schemeClr val="accent6"/>
                </a:solidFill>
              </a:rPr>
              <a:t>Is human testing at the Assembly Line always good</a:t>
            </a:r>
            <a:r>
              <a:rPr lang="en-US" sz="2400" b="1" dirty="0" smtClean="0">
                <a:solidFill>
                  <a:schemeClr val="accent6"/>
                </a:solidFill>
              </a:rPr>
              <a:t>?</a:t>
            </a:r>
            <a:r>
              <a:rPr lang="zh-CN" altLang="zh-CN" sz="2400" b="1" dirty="0">
                <a:solidFill>
                  <a:schemeClr val="accent2"/>
                </a:solidFill>
              </a:rPr>
              <a:t>组装线的人耳听音测试总是有效的吗？</a:t>
            </a:r>
            <a:endParaRPr lang="en-US" sz="2400" b="1" dirty="0">
              <a:solidFill>
                <a:schemeClr val="accent2"/>
              </a:solidFill>
            </a:endParaRPr>
          </a:p>
          <a:p>
            <a:pPr lvl="1"/>
            <a:r>
              <a:rPr lang="en-US" sz="2000" dirty="0" smtClean="0">
                <a:solidFill>
                  <a:schemeClr val="accent6"/>
                </a:solidFill>
              </a:rPr>
              <a:t>Testing </a:t>
            </a:r>
            <a:r>
              <a:rPr lang="en-US" sz="2000" dirty="0">
                <a:solidFill>
                  <a:schemeClr val="accent6"/>
                </a:solidFill>
              </a:rPr>
              <a:t>time: One short sweep or repeated sweeps</a:t>
            </a:r>
            <a:r>
              <a:rPr lang="en-US" sz="2000" dirty="0" smtClean="0">
                <a:solidFill>
                  <a:schemeClr val="accent6"/>
                </a:solidFill>
              </a:rPr>
              <a:t>? </a:t>
            </a:r>
            <a:r>
              <a:rPr lang="en-US" sz="2000" dirty="0">
                <a:solidFill>
                  <a:schemeClr val="accent6"/>
                </a:solidFill>
              </a:rPr>
              <a:t>Ideally the human testing should be the same every </a:t>
            </a:r>
            <a:r>
              <a:rPr lang="en-US" sz="2000" dirty="0" smtClean="0">
                <a:solidFill>
                  <a:schemeClr val="accent6"/>
                </a:solidFill>
              </a:rPr>
              <a:t>time. </a:t>
            </a:r>
          </a:p>
          <a:p>
            <a:pPr lvl="1"/>
            <a:r>
              <a:rPr lang="zh-CN" altLang="en-US" sz="2000" dirty="0">
                <a:solidFill>
                  <a:schemeClr val="accent6"/>
                </a:solidFill>
              </a:rPr>
              <a:t>测试</a:t>
            </a:r>
            <a:r>
              <a:rPr lang="zh-CN" altLang="en-US" sz="2000" dirty="0" smtClean="0">
                <a:solidFill>
                  <a:schemeClr val="accent6"/>
                </a:solidFill>
              </a:rPr>
              <a:t>时间：</a:t>
            </a:r>
            <a:r>
              <a:rPr lang="zh-CN" altLang="zh-CN" sz="2000" dirty="0" smtClean="0">
                <a:solidFill>
                  <a:schemeClr val="accent2"/>
                </a:solidFill>
              </a:rPr>
              <a:t>采用</a:t>
            </a:r>
            <a:r>
              <a:rPr lang="zh-CN" altLang="zh-CN" sz="2000" dirty="0">
                <a:solidFill>
                  <a:schemeClr val="accent2"/>
                </a:solidFill>
              </a:rPr>
              <a:t>一次还是多次测试</a:t>
            </a:r>
            <a:r>
              <a:rPr lang="zh-CN" altLang="zh-CN" sz="2000" dirty="0" smtClean="0">
                <a:solidFill>
                  <a:schemeClr val="accent2"/>
                </a:solidFill>
              </a:rPr>
              <a:t>？理想</a:t>
            </a:r>
            <a:r>
              <a:rPr lang="zh-CN" altLang="zh-CN" sz="2000" dirty="0">
                <a:solidFill>
                  <a:schemeClr val="accent2"/>
                </a:solidFill>
              </a:rPr>
              <a:t>的测试每一次测试都</a:t>
            </a:r>
            <a:r>
              <a:rPr lang="zh-CN" altLang="zh-CN" sz="2000" dirty="0" smtClean="0">
                <a:solidFill>
                  <a:schemeClr val="accent2"/>
                </a:solidFill>
              </a:rPr>
              <a:t>应该</a:t>
            </a:r>
            <a:r>
              <a:rPr lang="zh-CN" altLang="en-US" sz="2000" dirty="0" smtClean="0">
                <a:solidFill>
                  <a:schemeClr val="accent2"/>
                </a:solidFill>
              </a:rPr>
              <a:t>得到相</a:t>
            </a:r>
            <a:r>
              <a:rPr lang="zh-CN" altLang="zh-CN" sz="2000" dirty="0" smtClean="0">
                <a:solidFill>
                  <a:schemeClr val="accent2"/>
                </a:solidFill>
              </a:rPr>
              <a:t>同</a:t>
            </a:r>
            <a:r>
              <a:rPr lang="zh-CN" altLang="zh-CN" sz="2000" dirty="0">
                <a:solidFill>
                  <a:schemeClr val="accent2"/>
                </a:solidFill>
              </a:rPr>
              <a:t>的结果</a:t>
            </a:r>
            <a:r>
              <a:rPr lang="zh-CN" altLang="zh-CN" sz="2000" dirty="0" smtClean="0">
                <a:solidFill>
                  <a:schemeClr val="accent2"/>
                </a:solidFill>
              </a:rPr>
              <a:t>。</a:t>
            </a:r>
            <a:endParaRPr lang="en-US" sz="2000" dirty="0" smtClean="0">
              <a:solidFill>
                <a:schemeClr val="accent2"/>
              </a:solidFill>
            </a:endParaRPr>
          </a:p>
          <a:p>
            <a:pPr lvl="1"/>
            <a:r>
              <a:rPr lang="en-US" sz="2000" dirty="0" smtClean="0">
                <a:solidFill>
                  <a:schemeClr val="accent6"/>
                </a:solidFill>
              </a:rPr>
              <a:t>When </a:t>
            </a:r>
            <a:r>
              <a:rPr lang="en-US" sz="2000" dirty="0">
                <a:solidFill>
                  <a:schemeClr val="accent6"/>
                </a:solidFill>
              </a:rPr>
              <a:t>the tester is unsure she </a:t>
            </a:r>
            <a:r>
              <a:rPr lang="en-US" sz="2000" dirty="0" smtClean="0">
                <a:solidFill>
                  <a:schemeClr val="accent6"/>
                </a:solidFill>
              </a:rPr>
              <a:t>repeats </a:t>
            </a:r>
            <a:r>
              <a:rPr lang="en-US" sz="2000" dirty="0">
                <a:solidFill>
                  <a:schemeClr val="accent6"/>
                </a:solidFill>
              </a:rPr>
              <a:t>the sweep several times. This </a:t>
            </a:r>
            <a:r>
              <a:rPr lang="en-US" sz="2000" dirty="0" smtClean="0">
                <a:solidFill>
                  <a:schemeClr val="accent6"/>
                </a:solidFill>
              </a:rPr>
              <a:t>makes </a:t>
            </a:r>
            <a:r>
              <a:rPr lang="en-US" sz="2000" dirty="0">
                <a:solidFill>
                  <a:schemeClr val="accent6"/>
                </a:solidFill>
              </a:rPr>
              <a:t>the human testing </a:t>
            </a:r>
            <a:r>
              <a:rPr lang="en-US" sz="2000" dirty="0" smtClean="0">
                <a:solidFill>
                  <a:schemeClr val="accent6"/>
                </a:solidFill>
              </a:rPr>
              <a:t>non- </a:t>
            </a:r>
            <a:r>
              <a:rPr lang="en-US" sz="2000" dirty="0">
                <a:solidFill>
                  <a:schemeClr val="accent6"/>
                </a:solidFill>
              </a:rPr>
              <a:t>ideal. </a:t>
            </a:r>
            <a:endParaRPr lang="en-US" sz="2000" dirty="0" smtClean="0">
              <a:solidFill>
                <a:schemeClr val="accent6"/>
              </a:solidFill>
            </a:endParaRPr>
          </a:p>
          <a:p>
            <a:pPr lvl="1"/>
            <a:r>
              <a:rPr lang="zh-CN" altLang="zh-CN" sz="2000" dirty="0">
                <a:solidFill>
                  <a:schemeClr val="accent2"/>
                </a:solidFill>
              </a:rPr>
              <a:t>当测试员无法确认结果时，可能会重复多次测试，这也是人耳听音测试不理想的原因 。</a:t>
            </a:r>
          </a:p>
          <a:p>
            <a:pPr marL="457200" lvl="1" indent="0" algn="ctr">
              <a:buNone/>
            </a:pPr>
            <a:r>
              <a:rPr lang="en-US" sz="2000" b="1" dirty="0" smtClean="0">
                <a:solidFill>
                  <a:schemeClr val="accent6"/>
                </a:solidFill>
              </a:rPr>
              <a:t>Conclusion</a:t>
            </a:r>
            <a:r>
              <a:rPr lang="zh-CN" altLang="en-US" sz="2000" b="1" dirty="0" smtClean="0">
                <a:solidFill>
                  <a:schemeClr val="accent6"/>
                </a:solidFill>
              </a:rPr>
              <a:t>结论</a:t>
            </a:r>
            <a:endParaRPr lang="en-US" sz="2000" b="1" dirty="0" smtClean="0">
              <a:solidFill>
                <a:schemeClr val="accent6"/>
              </a:solidFill>
            </a:endParaRPr>
          </a:p>
          <a:p>
            <a:pPr marL="457200" lvl="1" indent="0">
              <a:buNone/>
            </a:pPr>
            <a:r>
              <a:rPr lang="en-US" sz="2000" dirty="0" smtClean="0">
                <a:solidFill>
                  <a:schemeClr val="accent6"/>
                </a:solidFill>
              </a:rPr>
              <a:t>Human </a:t>
            </a:r>
            <a:r>
              <a:rPr lang="en-US" sz="2000" dirty="0">
                <a:solidFill>
                  <a:schemeClr val="accent6"/>
                </a:solidFill>
              </a:rPr>
              <a:t>testing is slow, expensive, and not reliable</a:t>
            </a:r>
            <a:r>
              <a:rPr lang="en-US" sz="2000" dirty="0" smtClean="0">
                <a:solidFill>
                  <a:schemeClr val="accent6"/>
                </a:solidFill>
              </a:rPr>
              <a:t>!</a:t>
            </a:r>
          </a:p>
          <a:p>
            <a:pPr marL="457200" lvl="1" indent="0">
              <a:buNone/>
            </a:pPr>
            <a:r>
              <a:rPr lang="zh-CN" altLang="zh-CN" sz="2000" dirty="0">
                <a:solidFill>
                  <a:schemeClr val="accent2"/>
                </a:solidFill>
              </a:rPr>
              <a:t>人耳的听音测试速度较慢，成本高且不可靠。</a:t>
            </a:r>
          </a:p>
          <a:p>
            <a:pPr eaLnBrk="1" hangingPunct="1">
              <a:spcBef>
                <a:spcPct val="0"/>
              </a:spcBef>
              <a:buFontTx/>
              <a:buNone/>
            </a:pPr>
            <a:endParaRPr lang="en-US" altLang="en-US" sz="2000" dirty="0" smtClean="0">
              <a:solidFill>
                <a:schemeClr val="accent6"/>
              </a:solidFill>
            </a:endParaRPr>
          </a:p>
          <a:p>
            <a:pPr eaLnBrk="1" hangingPunct="1">
              <a:spcBef>
                <a:spcPct val="0"/>
              </a:spcBef>
              <a:buFontTx/>
              <a:buNone/>
            </a:pPr>
            <a:endParaRPr lang="en-US" altLang="en-US" sz="2000" dirty="0">
              <a:solidFill>
                <a:schemeClr val="accent6"/>
              </a:solidFill>
            </a:endParaRPr>
          </a:p>
          <a:p>
            <a:pPr eaLnBrk="1" hangingPunct="1">
              <a:spcBef>
                <a:spcPct val="0"/>
              </a:spcBef>
              <a:buFontTx/>
              <a:buNone/>
            </a:pPr>
            <a:endParaRPr lang="en-US" altLang="en-US" sz="2000" dirty="0" smtClean="0">
              <a:solidFill>
                <a:schemeClr val="accent6"/>
              </a:solidFill>
            </a:endParaRPr>
          </a:p>
          <a:p>
            <a:pPr eaLnBrk="1" hangingPunct="1">
              <a:spcBef>
                <a:spcPct val="0"/>
              </a:spcBef>
              <a:buFontTx/>
              <a:buNone/>
            </a:pPr>
            <a:endParaRPr lang="en-US" altLang="en-US" sz="1000"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spTree>
    <p:extLst>
      <p:ext uri="{BB962C8B-B14F-4D97-AF65-F5344CB8AC3E}">
        <p14:creationId xmlns:p14="http://schemas.microsoft.com/office/powerpoint/2010/main" val="1289715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900111" y="332656"/>
            <a:ext cx="8064377" cy="567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buNone/>
            </a:pPr>
            <a:r>
              <a:rPr lang="en-US" sz="2400" b="1" dirty="0">
                <a:solidFill>
                  <a:schemeClr val="accent6"/>
                </a:solidFill>
              </a:rPr>
              <a:t>Harmonic distortion is widely used for amplifiers, why is that not good for Rub and Buzz testing of speakers? </a:t>
            </a:r>
            <a:endParaRPr lang="en-US" sz="2400" b="1" dirty="0" smtClean="0">
              <a:solidFill>
                <a:schemeClr val="accent6"/>
              </a:solidFill>
            </a:endParaRPr>
          </a:p>
          <a:p>
            <a:pPr lvl="0">
              <a:buNone/>
            </a:pPr>
            <a:r>
              <a:rPr lang="zh-CN" altLang="en-US" sz="2400" b="1" dirty="0" smtClean="0">
                <a:solidFill>
                  <a:schemeClr val="accent6"/>
                </a:solidFill>
              </a:rPr>
              <a:t>谐波失真被广泛用于功放的测试中，为什么它不用于扬声器的异音测试？</a:t>
            </a:r>
            <a:endParaRPr lang="en-US" sz="2400" dirty="0">
              <a:solidFill>
                <a:schemeClr val="accent6"/>
              </a:solidFill>
            </a:endParaRPr>
          </a:p>
          <a:p>
            <a:pPr lvl="1"/>
            <a:r>
              <a:rPr lang="en-US" sz="2000" dirty="0">
                <a:solidFill>
                  <a:schemeClr val="accent6"/>
                </a:solidFill>
              </a:rPr>
              <a:t>Harmonic distortion is defined as additional harmonics added to the (sine) wave signal. </a:t>
            </a:r>
            <a:r>
              <a:rPr lang="en-US" sz="2000" dirty="0" smtClean="0">
                <a:solidFill>
                  <a:schemeClr val="accent6"/>
                </a:solidFill>
              </a:rPr>
              <a:t>Moir </a:t>
            </a:r>
            <a:r>
              <a:rPr lang="en-US" sz="2000" dirty="0">
                <a:solidFill>
                  <a:schemeClr val="accent6"/>
                </a:solidFill>
              </a:rPr>
              <a:t>[1] [2] have found very little correlation between THD / Harmonic Distortion and listener annoyance. For example adding even-order harmonics to music can sound more pleasing (like tube amplifiers</a:t>
            </a:r>
            <a:r>
              <a:rPr lang="en-US" sz="2000" dirty="0" smtClean="0">
                <a:solidFill>
                  <a:schemeClr val="accent6"/>
                </a:solidFill>
              </a:rPr>
              <a:t>).</a:t>
            </a:r>
          </a:p>
          <a:p>
            <a:pPr lvl="1"/>
            <a:r>
              <a:rPr lang="zh-CN" altLang="zh-CN" sz="2000" dirty="0" smtClean="0">
                <a:solidFill>
                  <a:schemeClr val="accent2"/>
                </a:solidFill>
              </a:rPr>
              <a:t>谐</a:t>
            </a:r>
            <a:r>
              <a:rPr lang="zh-CN" altLang="zh-CN" sz="2000" dirty="0">
                <a:solidFill>
                  <a:schemeClr val="accent2"/>
                </a:solidFill>
              </a:rPr>
              <a:t>波失真是用在原始正弦信号之外产生额外的谐波来定义的。一些研究表明，</a:t>
            </a:r>
            <a:r>
              <a:rPr lang="en-US" altLang="zh-CN" sz="2000" dirty="0">
                <a:solidFill>
                  <a:schemeClr val="accent2"/>
                </a:solidFill>
              </a:rPr>
              <a:t>THD</a:t>
            </a:r>
            <a:r>
              <a:rPr lang="zh-CN" altLang="zh-CN" sz="2000" dirty="0">
                <a:solidFill>
                  <a:schemeClr val="accent2"/>
                </a:solidFill>
              </a:rPr>
              <a:t>谐波失真和令人不快的异音之间只有很低的关联度。例如在真空管放大器播放的音乐中增加偶次谐波会使声音听起来更舒服。</a:t>
            </a:r>
          </a:p>
          <a:p>
            <a:pPr eaLnBrk="1" hangingPunct="1">
              <a:spcBef>
                <a:spcPct val="0"/>
              </a:spcBef>
              <a:buFontTx/>
              <a:buNone/>
            </a:pPr>
            <a:endParaRPr lang="en-US" altLang="en-US" sz="2000" dirty="0">
              <a:solidFill>
                <a:schemeClr val="accent6"/>
              </a:solidFill>
            </a:endParaRPr>
          </a:p>
          <a:p>
            <a:pPr eaLnBrk="1" hangingPunct="1">
              <a:spcBef>
                <a:spcPct val="0"/>
              </a:spcBef>
              <a:buFontTx/>
              <a:buNone/>
            </a:pPr>
            <a:endParaRPr lang="en-US" altLang="en-US" sz="2000" dirty="0" smtClean="0">
              <a:solidFill>
                <a:schemeClr val="accent6"/>
              </a:solidFill>
            </a:endParaRPr>
          </a:p>
          <a:p>
            <a:pPr eaLnBrk="1" hangingPunct="1">
              <a:spcBef>
                <a:spcPct val="0"/>
              </a:spcBef>
              <a:buFontTx/>
              <a:buNone/>
            </a:pPr>
            <a:endParaRPr lang="en-US" altLang="en-US" sz="1000"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spTree>
    <p:extLst>
      <p:ext uri="{BB962C8B-B14F-4D97-AF65-F5344CB8AC3E}">
        <p14:creationId xmlns:p14="http://schemas.microsoft.com/office/powerpoint/2010/main" val="2993824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900111" y="332656"/>
            <a:ext cx="7343775" cy="5195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400" b="1" dirty="0">
                <a:solidFill>
                  <a:schemeClr val="accent6"/>
                </a:solidFill>
              </a:rPr>
              <a:t>Harmonic distortion is widely used for amplifiers, why is that not good for Rub and Buzz testing of speakers</a:t>
            </a:r>
            <a:r>
              <a:rPr lang="en-US" sz="2400" b="1" dirty="0" smtClean="0">
                <a:solidFill>
                  <a:schemeClr val="accent6"/>
                </a:solidFill>
              </a:rPr>
              <a:t>?</a:t>
            </a:r>
          </a:p>
          <a:p>
            <a:pPr>
              <a:buNone/>
            </a:pPr>
            <a:r>
              <a:rPr lang="zh-CN" altLang="en-US" sz="2400" b="1" dirty="0" smtClean="0">
                <a:solidFill>
                  <a:schemeClr val="accent6"/>
                </a:solidFill>
              </a:rPr>
              <a:t>谐</a:t>
            </a:r>
            <a:r>
              <a:rPr lang="zh-CN" altLang="en-US" sz="2400" b="1" dirty="0">
                <a:solidFill>
                  <a:schemeClr val="accent6"/>
                </a:solidFill>
              </a:rPr>
              <a:t>波失真被广泛用于功放的测试中，为什么它不用于扬声器的异音测试？</a:t>
            </a:r>
            <a:endParaRPr lang="en-US" altLang="zh-CN" sz="2400" dirty="0">
              <a:solidFill>
                <a:schemeClr val="accent6"/>
              </a:solidFill>
            </a:endParaRPr>
          </a:p>
          <a:p>
            <a:pPr lvl="0">
              <a:buNone/>
            </a:pPr>
            <a:endParaRPr lang="en-US" sz="2400" dirty="0">
              <a:solidFill>
                <a:schemeClr val="accent6"/>
              </a:solidFill>
            </a:endParaRPr>
          </a:p>
          <a:p>
            <a:pPr lvl="1"/>
            <a:r>
              <a:rPr lang="en-US" sz="2000" dirty="0" smtClean="0">
                <a:solidFill>
                  <a:schemeClr val="accent6"/>
                </a:solidFill>
              </a:rPr>
              <a:t>Steady </a:t>
            </a:r>
            <a:r>
              <a:rPr lang="en-US" sz="2000" dirty="0">
                <a:solidFill>
                  <a:schemeClr val="accent6"/>
                </a:solidFill>
              </a:rPr>
              <a:t>state distortion is not representative for music, and instruments. This will appear </a:t>
            </a:r>
            <a:r>
              <a:rPr lang="en-US" sz="2000" dirty="0" smtClean="0">
                <a:solidFill>
                  <a:schemeClr val="accent6"/>
                </a:solidFill>
              </a:rPr>
              <a:t>in </a:t>
            </a:r>
            <a:r>
              <a:rPr lang="en-US" sz="2000" dirty="0">
                <a:solidFill>
                  <a:schemeClr val="accent6"/>
                </a:solidFill>
              </a:rPr>
              <a:t>chapters </a:t>
            </a:r>
            <a:r>
              <a:rPr lang="en-US" sz="2000" dirty="0" smtClean="0">
                <a:solidFill>
                  <a:schemeClr val="accent6"/>
                </a:solidFill>
              </a:rPr>
              <a:t>4</a:t>
            </a:r>
            <a:r>
              <a:rPr lang="en-US" sz="2000" dirty="0">
                <a:solidFill>
                  <a:schemeClr val="accent6"/>
                </a:solidFill>
              </a:rPr>
              <a:t>.) and 5.) </a:t>
            </a:r>
            <a:r>
              <a:rPr lang="en-US" sz="2000" dirty="0" smtClean="0">
                <a:solidFill>
                  <a:schemeClr val="accent6"/>
                </a:solidFill>
              </a:rPr>
              <a:t>later. </a:t>
            </a:r>
          </a:p>
          <a:p>
            <a:pPr lvl="1"/>
            <a:r>
              <a:rPr lang="zh-CN" altLang="zh-CN" sz="2000" dirty="0" smtClean="0">
                <a:solidFill>
                  <a:schemeClr val="accent2"/>
                </a:solidFill>
              </a:rPr>
              <a:t>音</a:t>
            </a:r>
            <a:r>
              <a:rPr lang="zh-CN" altLang="zh-CN" sz="2000" dirty="0">
                <a:solidFill>
                  <a:schemeClr val="accent2"/>
                </a:solidFill>
              </a:rPr>
              <a:t>乐和乐器中多出的稳态失真并不能代表什么，这一点我们将会在第</a:t>
            </a:r>
            <a:r>
              <a:rPr lang="en-US" altLang="zh-CN" sz="2000" dirty="0">
                <a:solidFill>
                  <a:schemeClr val="accent2"/>
                </a:solidFill>
              </a:rPr>
              <a:t>4</a:t>
            </a:r>
            <a:r>
              <a:rPr lang="zh-CN" altLang="zh-CN" sz="2000" dirty="0">
                <a:solidFill>
                  <a:schemeClr val="accent2"/>
                </a:solidFill>
              </a:rPr>
              <a:t>和第</a:t>
            </a:r>
            <a:r>
              <a:rPr lang="en-US" altLang="zh-CN" sz="2000" dirty="0">
                <a:solidFill>
                  <a:schemeClr val="accent2"/>
                </a:solidFill>
              </a:rPr>
              <a:t>5</a:t>
            </a:r>
            <a:r>
              <a:rPr lang="zh-CN" altLang="zh-CN" sz="2000" dirty="0">
                <a:solidFill>
                  <a:schemeClr val="accent2"/>
                </a:solidFill>
              </a:rPr>
              <a:t>章中介绍。</a:t>
            </a:r>
          </a:p>
          <a:p>
            <a:pPr eaLnBrk="1" hangingPunct="1">
              <a:spcBef>
                <a:spcPct val="0"/>
              </a:spcBef>
              <a:buFontTx/>
              <a:buNone/>
            </a:pPr>
            <a:endParaRPr lang="en-US" altLang="en-US" sz="2000" dirty="0" smtClean="0">
              <a:solidFill>
                <a:schemeClr val="accent6"/>
              </a:solidFill>
            </a:endParaRPr>
          </a:p>
          <a:p>
            <a:pPr eaLnBrk="1" hangingPunct="1">
              <a:spcBef>
                <a:spcPct val="0"/>
              </a:spcBef>
              <a:buFontTx/>
              <a:buNone/>
            </a:pPr>
            <a:endParaRPr lang="en-US" altLang="en-US" sz="2000" dirty="0">
              <a:solidFill>
                <a:schemeClr val="accent6"/>
              </a:solidFill>
            </a:endParaRPr>
          </a:p>
          <a:p>
            <a:pPr eaLnBrk="1" hangingPunct="1">
              <a:spcBef>
                <a:spcPct val="0"/>
              </a:spcBef>
              <a:buFontTx/>
              <a:buNone/>
            </a:pPr>
            <a:endParaRPr lang="en-US" altLang="en-US" sz="2000" dirty="0" smtClean="0">
              <a:solidFill>
                <a:schemeClr val="accent6"/>
              </a:solidFill>
            </a:endParaRPr>
          </a:p>
          <a:p>
            <a:pPr eaLnBrk="1" hangingPunct="1">
              <a:spcBef>
                <a:spcPct val="0"/>
              </a:spcBef>
              <a:buFontTx/>
              <a:buNone/>
            </a:pPr>
            <a:endParaRPr lang="en-US" altLang="en-US" sz="1000"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spTree>
    <p:extLst>
      <p:ext uri="{BB962C8B-B14F-4D97-AF65-F5344CB8AC3E}">
        <p14:creationId xmlns:p14="http://schemas.microsoft.com/office/powerpoint/2010/main" val="2254407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900111" y="332656"/>
            <a:ext cx="7343775"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buNone/>
            </a:pPr>
            <a:r>
              <a:rPr lang="en-US" sz="2400" b="1" dirty="0">
                <a:solidFill>
                  <a:schemeClr val="accent6"/>
                </a:solidFill>
              </a:rPr>
              <a:t>High Harmonics Testing. </a:t>
            </a:r>
            <a:r>
              <a:rPr lang="zh-CN" altLang="en-US" sz="2400" b="1" dirty="0" smtClean="0">
                <a:solidFill>
                  <a:schemeClr val="accent6"/>
                </a:solidFill>
              </a:rPr>
              <a:t>高次谐波失真测试</a:t>
            </a:r>
            <a:endParaRPr lang="en-US" sz="2400" dirty="0">
              <a:solidFill>
                <a:schemeClr val="accent6"/>
              </a:solidFill>
            </a:endParaRPr>
          </a:p>
          <a:p>
            <a:pPr lvl="1"/>
            <a:r>
              <a:rPr lang="en-US" sz="2000" dirty="0" err="1">
                <a:solidFill>
                  <a:schemeClr val="accent6"/>
                </a:solidFill>
              </a:rPr>
              <a:t>Ortofon</a:t>
            </a:r>
            <a:r>
              <a:rPr lang="en-US" sz="2000" dirty="0">
                <a:solidFill>
                  <a:schemeClr val="accent6"/>
                </a:solidFill>
              </a:rPr>
              <a:t> in Denmark [3] found in the 1980’s that Rub &amp; Buzz created high harmonics components, often much higher than 5th, maybe up to 15th harmonic or even higher. This was used in their successful P400 Test system</a:t>
            </a:r>
            <a:r>
              <a:rPr lang="en-US" sz="2000" dirty="0" smtClean="0">
                <a:solidFill>
                  <a:schemeClr val="accent6"/>
                </a:solidFill>
              </a:rPr>
              <a:t>.</a:t>
            </a:r>
          </a:p>
          <a:p>
            <a:pPr lvl="1"/>
            <a:r>
              <a:rPr lang="zh-CN" altLang="zh-CN" sz="2000" dirty="0" smtClean="0">
                <a:solidFill>
                  <a:schemeClr val="accent2"/>
                </a:solidFill>
              </a:rPr>
              <a:t>丹</a:t>
            </a:r>
            <a:r>
              <a:rPr lang="zh-CN" altLang="zh-CN" sz="2000" dirty="0">
                <a:solidFill>
                  <a:schemeClr val="accent2"/>
                </a:solidFill>
              </a:rPr>
              <a:t>麦的奥特峰在</a:t>
            </a:r>
            <a:r>
              <a:rPr lang="en-US" altLang="zh-CN" sz="2000" dirty="0">
                <a:solidFill>
                  <a:schemeClr val="accent2"/>
                </a:solidFill>
              </a:rPr>
              <a:t>20</a:t>
            </a:r>
            <a:r>
              <a:rPr lang="zh-CN" altLang="zh-CN" sz="2000" dirty="0">
                <a:solidFill>
                  <a:schemeClr val="accent2"/>
                </a:solidFill>
              </a:rPr>
              <a:t>世纪</a:t>
            </a:r>
            <a:r>
              <a:rPr lang="en-US" altLang="zh-CN" sz="2000" dirty="0">
                <a:solidFill>
                  <a:schemeClr val="accent2"/>
                </a:solidFill>
              </a:rPr>
              <a:t>80</a:t>
            </a:r>
            <a:r>
              <a:rPr lang="zh-CN" altLang="zh-CN" sz="2000" dirty="0">
                <a:solidFill>
                  <a:schemeClr val="accent2"/>
                </a:solidFill>
              </a:rPr>
              <a:t>年代发现异音可以产生高次谐波失真，通常远高过</a:t>
            </a:r>
            <a:r>
              <a:rPr lang="en-US" altLang="zh-CN" sz="2000" dirty="0">
                <a:solidFill>
                  <a:schemeClr val="accent2"/>
                </a:solidFill>
              </a:rPr>
              <a:t>5</a:t>
            </a:r>
            <a:r>
              <a:rPr lang="zh-CN" altLang="zh-CN" sz="2000" dirty="0">
                <a:solidFill>
                  <a:schemeClr val="accent2"/>
                </a:solidFill>
              </a:rPr>
              <a:t>次甚至是</a:t>
            </a:r>
            <a:r>
              <a:rPr lang="en-US" altLang="zh-CN" sz="2000" dirty="0">
                <a:solidFill>
                  <a:schemeClr val="accent2"/>
                </a:solidFill>
              </a:rPr>
              <a:t>15</a:t>
            </a:r>
            <a:r>
              <a:rPr lang="zh-CN" altLang="zh-CN" sz="2000" dirty="0">
                <a:solidFill>
                  <a:schemeClr val="accent2"/>
                </a:solidFill>
              </a:rPr>
              <a:t>次或更高。这个理论被成功地用于他们的</a:t>
            </a:r>
            <a:r>
              <a:rPr lang="en-US" altLang="zh-CN" sz="2000" dirty="0">
                <a:solidFill>
                  <a:schemeClr val="accent2"/>
                </a:solidFill>
              </a:rPr>
              <a:t>P400</a:t>
            </a:r>
            <a:r>
              <a:rPr lang="zh-CN" altLang="zh-CN" sz="2000" dirty="0">
                <a:solidFill>
                  <a:schemeClr val="accent2"/>
                </a:solidFill>
              </a:rPr>
              <a:t>测试系统。</a:t>
            </a:r>
          </a:p>
          <a:p>
            <a:pPr eaLnBrk="1" hangingPunct="1">
              <a:spcBef>
                <a:spcPct val="0"/>
              </a:spcBef>
              <a:buFontTx/>
              <a:buNone/>
            </a:pPr>
            <a:endParaRPr lang="en-US" altLang="en-US" sz="2000" dirty="0" smtClean="0">
              <a:solidFill>
                <a:schemeClr val="accent6"/>
              </a:solidFill>
            </a:endParaRPr>
          </a:p>
          <a:p>
            <a:pPr eaLnBrk="1" hangingPunct="1">
              <a:spcBef>
                <a:spcPct val="0"/>
              </a:spcBef>
              <a:buFontTx/>
              <a:buNone/>
            </a:pPr>
            <a:endParaRPr lang="en-US" altLang="en-US" sz="2000" dirty="0">
              <a:solidFill>
                <a:schemeClr val="accent6"/>
              </a:solidFill>
            </a:endParaRPr>
          </a:p>
          <a:p>
            <a:pPr eaLnBrk="1" hangingPunct="1">
              <a:spcBef>
                <a:spcPct val="0"/>
              </a:spcBef>
              <a:buFontTx/>
              <a:buNone/>
            </a:pPr>
            <a:endParaRPr lang="en-US" altLang="en-US" sz="2000" dirty="0" smtClean="0">
              <a:solidFill>
                <a:schemeClr val="accent6"/>
              </a:solidFill>
            </a:endParaRPr>
          </a:p>
          <a:p>
            <a:pPr eaLnBrk="1" hangingPunct="1">
              <a:spcBef>
                <a:spcPct val="0"/>
              </a:spcBef>
              <a:buFontTx/>
              <a:buNone/>
            </a:pPr>
            <a:endParaRPr lang="en-US" altLang="en-US" sz="1000"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spTree>
    <p:extLst>
      <p:ext uri="{BB962C8B-B14F-4D97-AF65-F5344CB8AC3E}">
        <p14:creationId xmlns:p14="http://schemas.microsoft.com/office/powerpoint/2010/main" val="2489397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UDSOFT baggrund 2-84%"/>
          <p:cNvPicPr>
            <a:picLocks noChangeAspect="1" noChangeArrowheads="1"/>
          </p:cNvPicPr>
          <p:nvPr/>
        </p:nvPicPr>
        <p:blipFill>
          <a:blip r:embed="rId2">
            <a:extLst>
              <a:ext uri="{28A0092B-C50C-407E-A947-70E740481C1C}">
                <a14:useLocalDpi xmlns:a14="http://schemas.microsoft.com/office/drawing/2010/main" val="0"/>
              </a:ext>
            </a:extLst>
          </a:blip>
          <a:srcRect l="11523" r="4417"/>
          <a:stretch>
            <a:fillRect/>
          </a:stretch>
        </p:blipFill>
        <p:spPr bwMode="auto">
          <a:xfrm>
            <a:off x="-38100" y="0"/>
            <a:ext cx="9182100" cy="6884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900111" y="332656"/>
            <a:ext cx="7343775" cy="5318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400" b="1" dirty="0">
                <a:solidFill>
                  <a:schemeClr val="accent6"/>
                </a:solidFill>
              </a:rPr>
              <a:t>High Harmonics Testing</a:t>
            </a:r>
            <a:r>
              <a:rPr lang="en-US" sz="2400" b="1" dirty="0" smtClean="0">
                <a:solidFill>
                  <a:schemeClr val="accent6"/>
                </a:solidFill>
              </a:rPr>
              <a:t>.</a:t>
            </a:r>
            <a:r>
              <a:rPr lang="zh-CN" altLang="en-US" sz="2400" b="1" dirty="0">
                <a:solidFill>
                  <a:schemeClr val="accent6"/>
                </a:solidFill>
              </a:rPr>
              <a:t>高次谐波失真测试</a:t>
            </a:r>
            <a:endParaRPr lang="en-US" altLang="zh-CN" sz="2400" dirty="0">
              <a:solidFill>
                <a:schemeClr val="accent6"/>
              </a:solidFill>
            </a:endParaRPr>
          </a:p>
          <a:p>
            <a:pPr lvl="0">
              <a:buNone/>
            </a:pPr>
            <a:endParaRPr lang="en-US" sz="2800" dirty="0">
              <a:solidFill>
                <a:schemeClr val="accent6"/>
              </a:solidFill>
            </a:endParaRPr>
          </a:p>
          <a:p>
            <a:pPr lvl="0"/>
            <a:r>
              <a:rPr lang="en-US" sz="2000" dirty="0">
                <a:solidFill>
                  <a:schemeClr val="accent6"/>
                </a:solidFill>
              </a:rPr>
              <a:t>The higher harmonics correlated to indicate much of the audible Rub &amp; Buzz, but not all. This method is therefore not suitable for replacing human testing</a:t>
            </a:r>
            <a:r>
              <a:rPr lang="en-US" sz="2000" dirty="0" smtClean="0">
                <a:solidFill>
                  <a:schemeClr val="accent6"/>
                </a:solidFill>
              </a:rPr>
              <a:t>.</a:t>
            </a:r>
            <a:r>
              <a:rPr lang="zh-CN" altLang="en-US" sz="2000" dirty="0" smtClean="0">
                <a:solidFill>
                  <a:schemeClr val="accent6"/>
                </a:solidFill>
              </a:rPr>
              <a:t> </a:t>
            </a:r>
            <a:endParaRPr lang="en-US" altLang="zh-CN" sz="2000" dirty="0" smtClean="0">
              <a:solidFill>
                <a:schemeClr val="accent6"/>
              </a:solidFill>
            </a:endParaRPr>
          </a:p>
          <a:p>
            <a:pPr lvl="0"/>
            <a:r>
              <a:rPr lang="zh-CN" altLang="zh-CN" sz="2000" dirty="0" smtClean="0">
                <a:solidFill>
                  <a:schemeClr val="accent2"/>
                </a:solidFill>
              </a:rPr>
              <a:t>高</a:t>
            </a:r>
            <a:r>
              <a:rPr lang="zh-CN" altLang="zh-CN" sz="2000" dirty="0">
                <a:solidFill>
                  <a:schemeClr val="accent2"/>
                </a:solidFill>
              </a:rPr>
              <a:t>次谐波失真可以发现很多异音，但并不是全部。所以这个方法不适合替代人耳听音测</a:t>
            </a:r>
            <a:r>
              <a:rPr lang="zh-CN" altLang="zh-CN" sz="2000" dirty="0" smtClean="0">
                <a:solidFill>
                  <a:schemeClr val="accent2"/>
                </a:solidFill>
              </a:rPr>
              <a:t>试</a:t>
            </a:r>
            <a:endParaRPr lang="zh-CN" altLang="zh-CN" sz="2000" dirty="0">
              <a:solidFill>
                <a:schemeClr val="accent2"/>
              </a:solidFill>
            </a:endParaRPr>
          </a:p>
          <a:p>
            <a:pPr lvl="1"/>
            <a:endParaRPr lang="en-US" sz="2000" dirty="0">
              <a:solidFill>
                <a:schemeClr val="accent6"/>
              </a:solidFill>
            </a:endParaRPr>
          </a:p>
          <a:p>
            <a:pPr lvl="1"/>
            <a:r>
              <a:rPr lang="en-US" sz="2000" dirty="0">
                <a:solidFill>
                  <a:schemeClr val="accent6"/>
                </a:solidFill>
              </a:rPr>
              <a:t>This principle is still used in many test systems, however with enhancements</a:t>
            </a:r>
            <a:r>
              <a:rPr lang="en-US" sz="2000" dirty="0" smtClean="0">
                <a:solidFill>
                  <a:schemeClr val="accent6"/>
                </a:solidFill>
              </a:rPr>
              <a:t>.</a:t>
            </a:r>
            <a:r>
              <a:rPr lang="zh-CN" altLang="zh-CN" sz="2000" dirty="0">
                <a:solidFill>
                  <a:schemeClr val="accent2"/>
                </a:solidFill>
              </a:rPr>
              <a:t>这个原理至今还有用在许多改良过的测试系统中。</a:t>
            </a:r>
          </a:p>
          <a:p>
            <a:pPr lvl="1"/>
            <a:endParaRPr lang="en-US" sz="2000" dirty="0">
              <a:solidFill>
                <a:schemeClr val="accent6"/>
              </a:solidFill>
            </a:endParaRPr>
          </a:p>
          <a:p>
            <a:pPr eaLnBrk="1" hangingPunct="1">
              <a:spcBef>
                <a:spcPct val="0"/>
              </a:spcBef>
              <a:buFontTx/>
              <a:buNone/>
            </a:pPr>
            <a:endParaRPr lang="en-US" altLang="en-US" dirty="0">
              <a:solidFill>
                <a:schemeClr val="accent6"/>
              </a:solidFill>
            </a:endParaRPr>
          </a:p>
          <a:p>
            <a:pPr eaLnBrk="1" hangingPunct="1">
              <a:spcBef>
                <a:spcPct val="0"/>
              </a:spcBef>
              <a:buFontTx/>
              <a:buNone/>
            </a:pPr>
            <a:endParaRPr lang="en-US" altLang="en-US" sz="2000" dirty="0" smtClean="0">
              <a:solidFill>
                <a:schemeClr val="accent6"/>
              </a:solidFill>
            </a:endParaRPr>
          </a:p>
          <a:p>
            <a:pPr eaLnBrk="1" hangingPunct="1">
              <a:spcBef>
                <a:spcPct val="0"/>
              </a:spcBef>
              <a:buFontTx/>
              <a:buNone/>
            </a:pPr>
            <a:endParaRPr lang="en-US" altLang="en-US" sz="1000"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814" y="6230388"/>
            <a:ext cx="2124371" cy="352474"/>
          </a:xfrm>
          <a:prstGeom prst="rect">
            <a:avLst/>
          </a:prstGeom>
        </p:spPr>
      </p:pic>
    </p:spTree>
    <p:extLst>
      <p:ext uri="{BB962C8B-B14F-4D97-AF65-F5344CB8AC3E}">
        <p14:creationId xmlns:p14="http://schemas.microsoft.com/office/powerpoint/2010/main" val="1762712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6830</TotalTime>
  <Words>4303</Words>
  <Application>Microsoft Office PowerPoint</Application>
  <PresentationFormat>On-screen Show (4:3)</PresentationFormat>
  <Paragraphs>277</Paragraphs>
  <Slides>36</Slides>
  <Notes>0</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Standarddesign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LOUDSOFT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 Receiver Analysis</dc:title>
  <dc:creator>Peter Larsen</dc:creator>
  <cp:lastModifiedBy>Peter Larsen</cp:lastModifiedBy>
  <cp:revision>252</cp:revision>
  <dcterms:created xsi:type="dcterms:W3CDTF">2009-12-17T09:29:30Z</dcterms:created>
  <dcterms:modified xsi:type="dcterms:W3CDTF">2016-02-23T14:33:22Z</dcterms:modified>
</cp:coreProperties>
</file>